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Poppins Bold" charset="1" panose="00000800000000000000"/>
      <p:regular r:id="rId21"/>
    </p:embeddedFont>
    <p:embeddedFont>
      <p:font typeface="Poppins" charset="1" panose="00000500000000000000"/>
      <p:regular r:id="rId22"/>
    </p:embeddedFont>
    <p:embeddedFont>
      <p:font typeface="Arimo" charset="1" panose="020B0604020202020204"/>
      <p:regular r:id="rId23"/>
    </p:embeddedFont>
    <p:embeddedFont>
      <p:font typeface="Poppins Italics" charset="1" panose="00000500000000000000"/>
      <p:regular r:id="rId24"/>
    </p:embeddedFont>
    <p:embeddedFont>
      <p:font typeface="Arimo Bold" charset="1" panose="020B0704020202020204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34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35.jpeg" Type="http://schemas.openxmlformats.org/officeDocument/2006/relationships/image"/><Relationship Id="rId5" Target="../media/image36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Relationship Id="rId4" Target="../media/image6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0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5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2.jpeg" Type="http://schemas.openxmlformats.org/officeDocument/2006/relationships/image"/><Relationship Id="rId2" Target="../media/image10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jpeg" Type="http://schemas.openxmlformats.org/officeDocument/2006/relationships/image"/><Relationship Id="rId4" Target="../media/image25.png" Type="http://schemas.openxmlformats.org/officeDocument/2006/relationships/image"/><Relationship Id="rId5" Target="../media/image26.jpeg" Type="http://schemas.openxmlformats.org/officeDocument/2006/relationships/image"/><Relationship Id="rId6" Target="../media/image27.jpe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5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50621" y="8762264"/>
            <a:ext cx="608679" cy="602564"/>
            <a:chOff x="0" y="0"/>
            <a:chExt cx="85797" cy="849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797" cy="84935"/>
            </a:xfrm>
            <a:custGeom>
              <a:avLst/>
              <a:gdLst/>
              <a:ahLst/>
              <a:cxnLst/>
              <a:rect r="r" b="b" t="t" l="l"/>
              <a:pathLst>
                <a:path h="84935" w="85797">
                  <a:moveTo>
                    <a:pt x="42467" y="0"/>
                  </a:moveTo>
                  <a:lnTo>
                    <a:pt x="43329" y="0"/>
                  </a:lnTo>
                  <a:cubicBezTo>
                    <a:pt x="54592" y="0"/>
                    <a:pt x="65394" y="4474"/>
                    <a:pt x="73358" y="12438"/>
                  </a:cubicBezTo>
                  <a:cubicBezTo>
                    <a:pt x="81322" y="20403"/>
                    <a:pt x="85797" y="31204"/>
                    <a:pt x="85797" y="42467"/>
                  </a:cubicBezTo>
                  <a:lnTo>
                    <a:pt x="85797" y="42467"/>
                  </a:lnTo>
                  <a:cubicBezTo>
                    <a:pt x="85797" y="65921"/>
                    <a:pt x="66783" y="84935"/>
                    <a:pt x="43329" y="84935"/>
                  </a:cubicBezTo>
                  <a:lnTo>
                    <a:pt x="42467" y="84935"/>
                  </a:lnTo>
                  <a:cubicBezTo>
                    <a:pt x="19013" y="84935"/>
                    <a:pt x="0" y="65921"/>
                    <a:pt x="0" y="42467"/>
                  </a:cubicBezTo>
                  <a:lnTo>
                    <a:pt x="0" y="42467"/>
                  </a:lnTo>
                  <a:cubicBezTo>
                    <a:pt x="0" y="19013"/>
                    <a:pt x="19013" y="0"/>
                    <a:pt x="424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164876">
                      <a:alpha val="100000"/>
                    </a:srgbClr>
                  </a:gs>
                  <a:gs pos="100000">
                    <a:srgbClr val="3099F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5797" cy="142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44091"/>
            <a:ext cx="18288000" cy="1969218"/>
            <a:chOff x="0" y="0"/>
            <a:chExt cx="812800" cy="875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7521"/>
            </a:xfrm>
            <a:custGeom>
              <a:avLst/>
              <a:gdLst/>
              <a:ahLst/>
              <a:cxnLst/>
              <a:rect r="r" b="b" t="t" l="l"/>
              <a:pathLst>
                <a:path h="8752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7521"/>
                  </a:lnTo>
                  <a:lnTo>
                    <a:pt x="0" y="87521"/>
                  </a:lnTo>
                  <a:close/>
                </a:path>
              </a:pathLst>
            </a:custGeom>
            <a:gradFill rotWithShape="true">
              <a:gsLst>
                <a:gs pos="0">
                  <a:srgbClr val="164876">
                    <a:alpha val="30000"/>
                  </a:srgbClr>
                </a:gs>
                <a:gs pos="100000">
                  <a:srgbClr val="3099FA">
                    <a:alpha val="30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125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83103" y="2946039"/>
            <a:ext cx="5028625" cy="5028625"/>
            <a:chOff x="0" y="0"/>
            <a:chExt cx="6704833" cy="6704833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704833" cy="6704833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164876">
                        <a:alpha val="100000"/>
                      </a:srgbClr>
                    </a:gs>
                    <a:gs pos="100000">
                      <a:srgbClr val="3099FA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393322" y="393322"/>
              <a:ext cx="5918190" cy="591819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64876">
                      <a:alpha val="100000"/>
                    </a:srgbClr>
                  </a:gs>
                  <a:gs pos="100000">
                    <a:srgbClr val="3099FA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sp>
        <p:nvSpPr>
          <p:cNvPr name="TextBox 15" id="15"/>
          <p:cNvSpPr txBox="true"/>
          <p:nvPr/>
        </p:nvSpPr>
        <p:spPr>
          <a:xfrm rot="0">
            <a:off x="8081186" y="3448912"/>
            <a:ext cx="8557102" cy="2758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9"/>
              </a:lnSpc>
            </a:pPr>
            <a:r>
              <a:rPr lang="en-US" sz="6588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Personalized Workout Suggestion System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-2102892" y="2946039"/>
            <a:ext cx="9272016" cy="8229600"/>
          </a:xfrm>
          <a:custGeom>
            <a:avLst/>
            <a:gdLst/>
            <a:ahLst/>
            <a:cxnLst/>
            <a:rect r="r" b="b" t="t" l="l"/>
            <a:pathLst>
              <a:path h="8229600" w="9272016">
                <a:moveTo>
                  <a:pt x="0" y="0"/>
                </a:moveTo>
                <a:lnTo>
                  <a:pt x="9272016" y="0"/>
                </a:lnTo>
                <a:lnTo>
                  <a:pt x="92720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479503" y="7662446"/>
            <a:ext cx="2232546" cy="2232546"/>
          </a:xfrm>
          <a:custGeom>
            <a:avLst/>
            <a:gdLst/>
            <a:ahLst/>
            <a:cxnLst/>
            <a:rect r="r" b="b" t="t" l="l"/>
            <a:pathLst>
              <a:path h="2232546" w="2232546">
                <a:moveTo>
                  <a:pt x="0" y="0"/>
                </a:moveTo>
                <a:lnTo>
                  <a:pt x="2232546" y="0"/>
                </a:lnTo>
                <a:lnTo>
                  <a:pt x="2232546" y="2232545"/>
                </a:lnTo>
                <a:lnTo>
                  <a:pt x="0" y="22325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895984" y="2708968"/>
            <a:ext cx="994760" cy="994760"/>
          </a:xfrm>
          <a:custGeom>
            <a:avLst/>
            <a:gdLst/>
            <a:ahLst/>
            <a:cxnLst/>
            <a:rect r="r" b="b" t="t" l="l"/>
            <a:pathLst>
              <a:path h="994760" w="994760">
                <a:moveTo>
                  <a:pt x="0" y="0"/>
                </a:moveTo>
                <a:lnTo>
                  <a:pt x="994760" y="0"/>
                </a:lnTo>
                <a:lnTo>
                  <a:pt x="994760" y="994761"/>
                </a:lnTo>
                <a:lnTo>
                  <a:pt x="0" y="9947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88342" y="2405681"/>
            <a:ext cx="540358" cy="540358"/>
          </a:xfrm>
          <a:custGeom>
            <a:avLst/>
            <a:gdLst/>
            <a:ahLst/>
            <a:cxnLst/>
            <a:rect r="r" b="b" t="t" l="l"/>
            <a:pathLst>
              <a:path h="540358" w="540358">
                <a:moveTo>
                  <a:pt x="0" y="0"/>
                </a:moveTo>
                <a:lnTo>
                  <a:pt x="540358" y="0"/>
                </a:lnTo>
                <a:lnTo>
                  <a:pt x="540358" y="540358"/>
                </a:lnTo>
                <a:lnTo>
                  <a:pt x="0" y="540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7969224" y="6350144"/>
            <a:ext cx="9840715" cy="51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9"/>
              </a:lnSpc>
            </a:pPr>
            <a:r>
              <a:rPr lang="en-US" sz="2499" spc="759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 AN AI-BASED FITNESS PLANNER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255162" y="8788908"/>
            <a:ext cx="1271165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781949" y="8788909"/>
            <a:ext cx="346022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081186" y="7164092"/>
            <a:ext cx="9840715" cy="157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9"/>
              </a:lnSpc>
            </a:pPr>
            <a:r>
              <a:rPr lang="en-US" sz="2499" spc="759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COURSE : ARTIFICIAL INTELLIGENCE</a:t>
            </a:r>
          </a:p>
          <a:p>
            <a:pPr algn="l">
              <a:lnSpc>
                <a:spcPts val="4249"/>
              </a:lnSpc>
            </a:pPr>
            <a:r>
              <a:rPr lang="en-US" sz="2499" spc="759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COURSE CODE : CSE 3812</a:t>
            </a:r>
          </a:p>
          <a:p>
            <a:pPr algn="l">
              <a:lnSpc>
                <a:spcPts val="4249"/>
              </a:lnSpc>
            </a:pPr>
            <a:r>
              <a:rPr lang="en-US" sz="2499" spc="759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DATE : //2025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5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50621" y="8762264"/>
            <a:ext cx="608679" cy="602564"/>
            <a:chOff x="0" y="0"/>
            <a:chExt cx="85797" cy="849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797" cy="84935"/>
            </a:xfrm>
            <a:custGeom>
              <a:avLst/>
              <a:gdLst/>
              <a:ahLst/>
              <a:cxnLst/>
              <a:rect r="r" b="b" t="t" l="l"/>
              <a:pathLst>
                <a:path h="84935" w="85797">
                  <a:moveTo>
                    <a:pt x="42467" y="0"/>
                  </a:moveTo>
                  <a:lnTo>
                    <a:pt x="43329" y="0"/>
                  </a:lnTo>
                  <a:cubicBezTo>
                    <a:pt x="54592" y="0"/>
                    <a:pt x="65394" y="4474"/>
                    <a:pt x="73358" y="12438"/>
                  </a:cubicBezTo>
                  <a:cubicBezTo>
                    <a:pt x="81322" y="20403"/>
                    <a:pt x="85797" y="31204"/>
                    <a:pt x="85797" y="42467"/>
                  </a:cubicBezTo>
                  <a:lnTo>
                    <a:pt x="85797" y="42467"/>
                  </a:lnTo>
                  <a:cubicBezTo>
                    <a:pt x="85797" y="65921"/>
                    <a:pt x="66783" y="84935"/>
                    <a:pt x="43329" y="84935"/>
                  </a:cubicBezTo>
                  <a:lnTo>
                    <a:pt x="42467" y="84935"/>
                  </a:lnTo>
                  <a:cubicBezTo>
                    <a:pt x="19013" y="84935"/>
                    <a:pt x="0" y="65921"/>
                    <a:pt x="0" y="42467"/>
                  </a:cubicBezTo>
                  <a:lnTo>
                    <a:pt x="0" y="42467"/>
                  </a:lnTo>
                  <a:cubicBezTo>
                    <a:pt x="0" y="19013"/>
                    <a:pt x="19013" y="0"/>
                    <a:pt x="424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164876">
                      <a:alpha val="100000"/>
                    </a:srgbClr>
                  </a:gs>
                  <a:gs pos="100000">
                    <a:srgbClr val="3099F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5797" cy="142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73494" y="2082873"/>
            <a:ext cx="9751554" cy="119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60"/>
              </a:lnSpc>
            </a:pPr>
            <a:r>
              <a:rPr lang="en-US" sz="8000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Calorie Estimation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4164492" y="3662754"/>
            <a:ext cx="3952495" cy="3952495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38888" t="0" r="-38888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237281" y="3281754"/>
            <a:ext cx="13670037" cy="6582240"/>
            <a:chOff x="0" y="0"/>
            <a:chExt cx="1926867" cy="9278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26867" cy="927803"/>
            </a:xfrm>
            <a:custGeom>
              <a:avLst/>
              <a:gdLst/>
              <a:ahLst/>
              <a:cxnLst/>
              <a:rect r="r" b="b" t="t" l="l"/>
              <a:pathLst>
                <a:path h="927803" w="1926867">
                  <a:moveTo>
                    <a:pt x="41343" y="0"/>
                  </a:moveTo>
                  <a:lnTo>
                    <a:pt x="1885524" y="0"/>
                  </a:lnTo>
                  <a:cubicBezTo>
                    <a:pt x="1896489" y="0"/>
                    <a:pt x="1907005" y="4356"/>
                    <a:pt x="1914758" y="12109"/>
                  </a:cubicBezTo>
                  <a:cubicBezTo>
                    <a:pt x="1922511" y="19862"/>
                    <a:pt x="1926867" y="30378"/>
                    <a:pt x="1926867" y="41343"/>
                  </a:cubicBezTo>
                  <a:lnTo>
                    <a:pt x="1926867" y="886460"/>
                  </a:lnTo>
                  <a:cubicBezTo>
                    <a:pt x="1926867" y="897425"/>
                    <a:pt x="1922511" y="907941"/>
                    <a:pt x="1914758" y="915694"/>
                  </a:cubicBezTo>
                  <a:cubicBezTo>
                    <a:pt x="1907005" y="923447"/>
                    <a:pt x="1896489" y="927803"/>
                    <a:pt x="1885524" y="927803"/>
                  </a:cubicBezTo>
                  <a:lnTo>
                    <a:pt x="41343" y="927803"/>
                  </a:lnTo>
                  <a:cubicBezTo>
                    <a:pt x="30378" y="927803"/>
                    <a:pt x="19862" y="923447"/>
                    <a:pt x="12109" y="915694"/>
                  </a:cubicBezTo>
                  <a:cubicBezTo>
                    <a:pt x="4356" y="907941"/>
                    <a:pt x="0" y="897425"/>
                    <a:pt x="0" y="886460"/>
                  </a:cubicBezTo>
                  <a:lnTo>
                    <a:pt x="0" y="41343"/>
                  </a:lnTo>
                  <a:cubicBezTo>
                    <a:pt x="0" y="30378"/>
                    <a:pt x="4356" y="19862"/>
                    <a:pt x="12109" y="12109"/>
                  </a:cubicBezTo>
                  <a:cubicBezTo>
                    <a:pt x="19862" y="4356"/>
                    <a:pt x="30378" y="0"/>
                    <a:pt x="4134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64876">
                    <a:alpha val="64000"/>
                  </a:srgbClr>
                </a:gs>
                <a:gs pos="100000">
                  <a:srgbClr val="3099FA">
                    <a:alpha val="64000"/>
                  </a:srgbClr>
                </a:gs>
              </a:gsLst>
              <a:lin ang="0"/>
            </a:gradFill>
            <a:ln w="38100" cap="rnd">
              <a:solidFill>
                <a:srgbClr val="FFFFFF">
                  <a:alpha val="63922"/>
                </a:srgbClr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926867" cy="96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84955" y="7341044"/>
            <a:ext cx="1014477" cy="1014477"/>
          </a:xfrm>
          <a:custGeom>
            <a:avLst/>
            <a:gdLst/>
            <a:ahLst/>
            <a:cxnLst/>
            <a:rect r="r" b="b" t="t" l="l"/>
            <a:pathLst>
              <a:path h="1014477" w="1014477">
                <a:moveTo>
                  <a:pt x="0" y="0"/>
                </a:moveTo>
                <a:lnTo>
                  <a:pt x="1014477" y="0"/>
                </a:lnTo>
                <a:lnTo>
                  <a:pt x="1014477" y="1014477"/>
                </a:lnTo>
                <a:lnTo>
                  <a:pt x="0" y="10144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116273" y="1551714"/>
            <a:ext cx="2232546" cy="2232546"/>
          </a:xfrm>
          <a:custGeom>
            <a:avLst/>
            <a:gdLst/>
            <a:ahLst/>
            <a:cxnLst/>
            <a:rect r="r" b="b" t="t" l="l"/>
            <a:pathLst>
              <a:path h="2232546" w="2232546">
                <a:moveTo>
                  <a:pt x="0" y="0"/>
                </a:moveTo>
                <a:lnTo>
                  <a:pt x="2232546" y="0"/>
                </a:lnTo>
                <a:lnTo>
                  <a:pt x="2232546" y="2232546"/>
                </a:lnTo>
                <a:lnTo>
                  <a:pt x="0" y="22325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011410" y="1943405"/>
            <a:ext cx="994760" cy="994760"/>
          </a:xfrm>
          <a:custGeom>
            <a:avLst/>
            <a:gdLst/>
            <a:ahLst/>
            <a:cxnLst/>
            <a:rect r="r" b="b" t="t" l="l"/>
            <a:pathLst>
              <a:path h="994760" w="994760">
                <a:moveTo>
                  <a:pt x="0" y="0"/>
                </a:moveTo>
                <a:lnTo>
                  <a:pt x="994761" y="0"/>
                </a:lnTo>
                <a:lnTo>
                  <a:pt x="994761" y="994761"/>
                </a:lnTo>
                <a:lnTo>
                  <a:pt x="0" y="9947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381630" y="8135316"/>
            <a:ext cx="540358" cy="540358"/>
          </a:xfrm>
          <a:custGeom>
            <a:avLst/>
            <a:gdLst/>
            <a:ahLst/>
            <a:cxnLst/>
            <a:rect r="r" b="b" t="t" l="l"/>
            <a:pathLst>
              <a:path h="540358" w="540358">
                <a:moveTo>
                  <a:pt x="0" y="0"/>
                </a:moveTo>
                <a:lnTo>
                  <a:pt x="540357" y="0"/>
                </a:lnTo>
                <a:lnTo>
                  <a:pt x="540357" y="540358"/>
                </a:lnTo>
                <a:lnTo>
                  <a:pt x="0" y="5403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84955" y="3662754"/>
            <a:ext cx="1087490" cy="1087490"/>
          </a:xfrm>
          <a:custGeom>
            <a:avLst/>
            <a:gdLst/>
            <a:ahLst/>
            <a:cxnLst/>
            <a:rect r="r" b="b" t="t" l="l"/>
            <a:pathLst>
              <a:path h="1087490" w="1087490">
                <a:moveTo>
                  <a:pt x="0" y="0"/>
                </a:moveTo>
                <a:lnTo>
                  <a:pt x="1087490" y="0"/>
                </a:lnTo>
                <a:lnTo>
                  <a:pt x="1087490" y="1087490"/>
                </a:lnTo>
                <a:lnTo>
                  <a:pt x="0" y="10874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5255162" y="8788908"/>
            <a:ext cx="1271165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781949" y="8788909"/>
            <a:ext cx="346022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10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72445" y="4813017"/>
            <a:ext cx="8976392" cy="2950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0780" indent="-375390" lvl="1">
              <a:lnSpc>
                <a:spcPts val="5911"/>
              </a:lnSpc>
              <a:buFont typeface="Arial"/>
              <a:buChar char="•"/>
            </a:pPr>
            <a:r>
              <a:rPr lang="en-US" sz="3477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Exercise type (Cardio, Yoga, etc.)</a:t>
            </a:r>
          </a:p>
          <a:p>
            <a:pPr algn="just" marL="750780" indent="-375390" lvl="1">
              <a:lnSpc>
                <a:spcPts val="5911"/>
              </a:lnSpc>
              <a:buFont typeface="Arial"/>
              <a:buChar char="•"/>
            </a:pPr>
            <a:r>
              <a:rPr lang="en-US" sz="3477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Duration (in minutes)</a:t>
            </a:r>
          </a:p>
          <a:p>
            <a:pPr algn="just" marL="750780" indent="-375390" lvl="1">
              <a:lnSpc>
                <a:spcPts val="5911"/>
              </a:lnSpc>
              <a:buFont typeface="Arial"/>
              <a:buChar char="•"/>
            </a:pPr>
            <a:r>
              <a:rPr lang="en-US" sz="3477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User's weight</a:t>
            </a:r>
          </a:p>
          <a:p>
            <a:pPr algn="just">
              <a:lnSpc>
                <a:spcPts val="5911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993953" y="8116723"/>
            <a:ext cx="7603318" cy="1074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82"/>
              </a:lnSpc>
            </a:pPr>
            <a:r>
              <a:rPr lang="en-US" sz="2577">
                <a:solidFill>
                  <a:srgbClr val="FFDE59"/>
                </a:solidFill>
                <a:latin typeface="Arimo"/>
                <a:ea typeface="Arimo"/>
                <a:cs typeface="Arimo"/>
                <a:sym typeface="Arimo"/>
              </a:rPr>
              <a:t>Cal</a:t>
            </a:r>
            <a:r>
              <a:rPr lang="en-US" sz="2577">
                <a:solidFill>
                  <a:srgbClr val="FFDE59"/>
                </a:solidFill>
                <a:latin typeface="Arimo"/>
                <a:ea typeface="Arimo"/>
                <a:cs typeface="Arimo"/>
                <a:sym typeface="Arimo"/>
              </a:rPr>
              <a:t>ories </a:t>
            </a:r>
            <a:r>
              <a:rPr lang="en-US" sz="2577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= MET * </a:t>
            </a:r>
            <a:r>
              <a:rPr lang="en-US" sz="2577">
                <a:solidFill>
                  <a:srgbClr val="FFDE59"/>
                </a:solidFill>
                <a:latin typeface="Arimo"/>
                <a:ea typeface="Arimo"/>
                <a:cs typeface="Arimo"/>
                <a:sym typeface="Arimo"/>
              </a:rPr>
              <a:t>3.5</a:t>
            </a:r>
            <a:r>
              <a:rPr lang="en-US" sz="2577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 * weight /</a:t>
            </a:r>
            <a:r>
              <a:rPr lang="en-US" sz="2577">
                <a:solidFill>
                  <a:srgbClr val="FFDE59"/>
                </a:solidFill>
                <a:latin typeface="Arimo"/>
                <a:ea typeface="Arimo"/>
                <a:cs typeface="Arimo"/>
                <a:sym typeface="Arimo"/>
              </a:rPr>
              <a:t> 200 </a:t>
            </a:r>
            <a:r>
              <a:rPr lang="en-US" sz="2577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* duration</a:t>
            </a:r>
          </a:p>
          <a:p>
            <a:pPr algn="just">
              <a:lnSpc>
                <a:spcPts val="4382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993953" y="3925665"/>
            <a:ext cx="4926332" cy="771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7"/>
              </a:lnSpc>
              <a:spcBef>
                <a:spcPct val="0"/>
              </a:spcBef>
            </a:pPr>
            <a:r>
              <a:rPr lang="en-US" b="true" sz="2155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Estimates how many calories the user burns based on: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993953" y="7451583"/>
            <a:ext cx="2782639" cy="396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3"/>
              </a:lnSpc>
              <a:spcBef>
                <a:spcPct val="0"/>
              </a:spcBef>
            </a:pPr>
            <a:r>
              <a:rPr lang="en-US" b="true" sz="2188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Formula Used: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0" y="8880"/>
            <a:ext cx="18288000" cy="1969218"/>
            <a:chOff x="0" y="0"/>
            <a:chExt cx="812800" cy="8752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7521"/>
            </a:xfrm>
            <a:custGeom>
              <a:avLst/>
              <a:gdLst/>
              <a:ahLst/>
              <a:cxnLst/>
              <a:rect r="r" b="b" t="t" l="l"/>
              <a:pathLst>
                <a:path h="8752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7521"/>
                  </a:lnTo>
                  <a:lnTo>
                    <a:pt x="0" y="87521"/>
                  </a:lnTo>
                  <a:close/>
                </a:path>
              </a:pathLst>
            </a:custGeom>
            <a:gradFill rotWithShape="true">
              <a:gsLst>
                <a:gs pos="0">
                  <a:srgbClr val="164876">
                    <a:alpha val="30000"/>
                  </a:srgbClr>
                </a:gs>
                <a:gs pos="100000">
                  <a:srgbClr val="3099FA">
                    <a:alpha val="30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812800" cy="125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5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50621" y="8762264"/>
            <a:ext cx="608679" cy="602564"/>
            <a:chOff x="0" y="0"/>
            <a:chExt cx="85797" cy="849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797" cy="84935"/>
            </a:xfrm>
            <a:custGeom>
              <a:avLst/>
              <a:gdLst/>
              <a:ahLst/>
              <a:cxnLst/>
              <a:rect r="r" b="b" t="t" l="l"/>
              <a:pathLst>
                <a:path h="84935" w="85797">
                  <a:moveTo>
                    <a:pt x="42467" y="0"/>
                  </a:moveTo>
                  <a:lnTo>
                    <a:pt x="43329" y="0"/>
                  </a:lnTo>
                  <a:cubicBezTo>
                    <a:pt x="54592" y="0"/>
                    <a:pt x="65394" y="4474"/>
                    <a:pt x="73358" y="12438"/>
                  </a:cubicBezTo>
                  <a:cubicBezTo>
                    <a:pt x="81322" y="20403"/>
                    <a:pt x="85797" y="31204"/>
                    <a:pt x="85797" y="42467"/>
                  </a:cubicBezTo>
                  <a:lnTo>
                    <a:pt x="85797" y="42467"/>
                  </a:lnTo>
                  <a:cubicBezTo>
                    <a:pt x="85797" y="65921"/>
                    <a:pt x="66783" y="84935"/>
                    <a:pt x="43329" y="84935"/>
                  </a:cubicBezTo>
                  <a:lnTo>
                    <a:pt x="42467" y="84935"/>
                  </a:lnTo>
                  <a:cubicBezTo>
                    <a:pt x="19013" y="84935"/>
                    <a:pt x="0" y="65921"/>
                    <a:pt x="0" y="42467"/>
                  </a:cubicBezTo>
                  <a:lnTo>
                    <a:pt x="0" y="42467"/>
                  </a:lnTo>
                  <a:cubicBezTo>
                    <a:pt x="0" y="19013"/>
                    <a:pt x="19013" y="0"/>
                    <a:pt x="424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164876">
                      <a:alpha val="100000"/>
                    </a:srgbClr>
                  </a:gs>
                  <a:gs pos="100000">
                    <a:srgbClr val="3099F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5797" cy="142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124146" y="5408777"/>
            <a:ext cx="6526475" cy="2610590"/>
            <a:chOff x="0" y="0"/>
            <a:chExt cx="6350000" cy="254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70180" y="0"/>
                    <a:pt x="381000" y="0"/>
                  </a:cubicBezTo>
                  <a:lnTo>
                    <a:pt x="5969000" y="0"/>
                  </a:lnTo>
                  <a:cubicBezTo>
                    <a:pt x="6179820" y="0"/>
                    <a:pt x="6350000" y="170180"/>
                    <a:pt x="6350000" y="381000"/>
                  </a:cubicBezTo>
                  <a:lnTo>
                    <a:pt x="6350000" y="2159000"/>
                  </a:lnTo>
                  <a:cubicBezTo>
                    <a:pt x="6350000" y="2369820"/>
                    <a:pt x="6179820" y="2540000"/>
                    <a:pt x="5969000" y="2540000"/>
                  </a:cubicBezTo>
                  <a:lnTo>
                    <a:pt x="381000" y="2540000"/>
                  </a:lnTo>
                  <a:cubicBezTo>
                    <a:pt x="170180" y="2540000"/>
                    <a:pt x="0" y="2369820"/>
                    <a:pt x="0" y="2159000"/>
                  </a:cubicBezTo>
                  <a:close/>
                </a:path>
              </a:pathLst>
            </a:custGeom>
            <a:blipFill>
              <a:blip r:embed="rId2"/>
              <a:stretch>
                <a:fillRect l="0" t="-33333" r="0" b="-33333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5255162" y="8788908"/>
            <a:ext cx="1271165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81949" y="8788909"/>
            <a:ext cx="346022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11</a:t>
            </a:r>
          </a:p>
          <a:p>
            <a:pPr algn="ctr">
              <a:lnSpc>
                <a:spcPts val="34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019279"/>
            <a:ext cx="9129584" cy="2037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04"/>
              </a:lnSpc>
            </a:pPr>
            <a:r>
              <a:rPr lang="en-US" sz="7106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Tools &amp; Technologies Used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913352"/>
            <a:ext cx="9129584" cy="3285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3047" indent="-276523" lvl="1">
              <a:lnSpc>
                <a:spcPts val="4354"/>
              </a:lnSpc>
              <a:buFont typeface="Arial"/>
              <a:buChar char="•"/>
            </a:pPr>
          </a:p>
          <a:p>
            <a:pPr algn="just" marL="553047" indent="-276523" lvl="1">
              <a:lnSpc>
                <a:spcPts val="4354"/>
              </a:lnSpc>
              <a:buFont typeface="Arial"/>
              <a:buChar char="•"/>
            </a:pPr>
            <a:r>
              <a:rPr lang="en-US" b="true" sz="2561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Python</a:t>
            </a:r>
            <a:r>
              <a:rPr lang="en-US" sz="2561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 – core logic and functionality</a:t>
            </a:r>
          </a:p>
          <a:p>
            <a:pPr algn="just" marL="553047" indent="-276523" lvl="1">
              <a:lnSpc>
                <a:spcPts val="4354"/>
              </a:lnSpc>
              <a:buFont typeface="Arial"/>
              <a:buChar char="•"/>
            </a:pPr>
            <a:r>
              <a:rPr lang="en-US" b="true" sz="2561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Tkinter / Streamlit / Flask</a:t>
            </a:r>
            <a:r>
              <a:rPr lang="en-US" sz="2561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 – for basic user interface</a:t>
            </a:r>
          </a:p>
          <a:p>
            <a:pPr algn="just" marL="553047" indent="-276523" lvl="1">
              <a:lnSpc>
                <a:spcPts val="4354"/>
              </a:lnSpc>
              <a:buFont typeface="Arial"/>
              <a:buChar char="•"/>
            </a:pPr>
            <a:r>
              <a:rPr lang="en-US" b="true" sz="2561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Basic AI (R</a:t>
            </a:r>
            <a:r>
              <a:rPr lang="en-US" b="true" sz="2561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ule-Based System)</a:t>
            </a:r>
            <a:r>
              <a:rPr lang="en-US" sz="2561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 – no ML, uses if-else logic</a:t>
            </a:r>
          </a:p>
          <a:p>
            <a:pPr algn="just" marL="553047" indent="-276523" lvl="1">
              <a:lnSpc>
                <a:spcPts val="4354"/>
              </a:lnSpc>
              <a:buFont typeface="Arial"/>
              <a:buChar char="•"/>
            </a:pPr>
            <a:r>
              <a:rPr lang="en-US" b="true" sz="2561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No external libraries required</a:t>
            </a:r>
            <a:r>
              <a:rPr lang="en-US" sz="2561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 (unless UI needed)</a:t>
            </a:r>
          </a:p>
          <a:p>
            <a:pPr algn="just">
              <a:lnSpc>
                <a:spcPts val="4354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11004633" y="2649352"/>
            <a:ext cx="5645988" cy="2258395"/>
            <a:chOff x="0" y="0"/>
            <a:chExt cx="6350000" cy="254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70180" y="0"/>
                    <a:pt x="381000" y="0"/>
                  </a:cubicBezTo>
                  <a:lnTo>
                    <a:pt x="5969000" y="0"/>
                  </a:lnTo>
                  <a:cubicBezTo>
                    <a:pt x="6179820" y="0"/>
                    <a:pt x="6350000" y="170180"/>
                    <a:pt x="6350000" y="381000"/>
                  </a:cubicBezTo>
                  <a:lnTo>
                    <a:pt x="6350000" y="2159000"/>
                  </a:lnTo>
                  <a:cubicBezTo>
                    <a:pt x="6350000" y="2369820"/>
                    <a:pt x="6179820" y="2540000"/>
                    <a:pt x="5969000" y="2540000"/>
                  </a:cubicBezTo>
                  <a:lnTo>
                    <a:pt x="381000" y="2540000"/>
                  </a:lnTo>
                  <a:cubicBezTo>
                    <a:pt x="170180" y="2540000"/>
                    <a:pt x="0" y="2369820"/>
                    <a:pt x="0" y="215900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-2500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5479503" y="7662446"/>
            <a:ext cx="2232546" cy="2232546"/>
          </a:xfrm>
          <a:custGeom>
            <a:avLst/>
            <a:gdLst/>
            <a:ahLst/>
            <a:cxnLst/>
            <a:rect r="r" b="b" t="t" l="l"/>
            <a:pathLst>
              <a:path h="2232546" w="2232546">
                <a:moveTo>
                  <a:pt x="0" y="0"/>
                </a:moveTo>
                <a:lnTo>
                  <a:pt x="2232546" y="0"/>
                </a:lnTo>
                <a:lnTo>
                  <a:pt x="2232546" y="2232545"/>
                </a:lnTo>
                <a:lnTo>
                  <a:pt x="0" y="2232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894849" y="4238445"/>
            <a:ext cx="557492" cy="557492"/>
          </a:xfrm>
          <a:custGeom>
            <a:avLst/>
            <a:gdLst/>
            <a:ahLst/>
            <a:cxnLst/>
            <a:rect r="r" b="b" t="t" l="l"/>
            <a:pathLst>
              <a:path h="557492" w="557492">
                <a:moveTo>
                  <a:pt x="0" y="0"/>
                </a:moveTo>
                <a:lnTo>
                  <a:pt x="557492" y="0"/>
                </a:lnTo>
                <a:lnTo>
                  <a:pt x="557492" y="557491"/>
                </a:lnTo>
                <a:lnTo>
                  <a:pt x="0" y="5574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50362" y="2009754"/>
            <a:ext cx="540358" cy="540358"/>
          </a:xfrm>
          <a:custGeom>
            <a:avLst/>
            <a:gdLst/>
            <a:ahLst/>
            <a:cxnLst/>
            <a:rect r="r" b="b" t="t" l="l"/>
            <a:pathLst>
              <a:path h="540358" w="540358">
                <a:moveTo>
                  <a:pt x="0" y="0"/>
                </a:moveTo>
                <a:lnTo>
                  <a:pt x="540358" y="0"/>
                </a:lnTo>
                <a:lnTo>
                  <a:pt x="540358" y="540358"/>
                </a:lnTo>
                <a:lnTo>
                  <a:pt x="0" y="5403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0" y="0"/>
            <a:ext cx="18288000" cy="1969218"/>
            <a:chOff x="0" y="0"/>
            <a:chExt cx="812800" cy="8752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7521"/>
            </a:xfrm>
            <a:custGeom>
              <a:avLst/>
              <a:gdLst/>
              <a:ahLst/>
              <a:cxnLst/>
              <a:rect r="r" b="b" t="t" l="l"/>
              <a:pathLst>
                <a:path h="8752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7521"/>
                  </a:lnTo>
                  <a:lnTo>
                    <a:pt x="0" y="87521"/>
                  </a:lnTo>
                  <a:close/>
                </a:path>
              </a:pathLst>
            </a:custGeom>
            <a:gradFill rotWithShape="true">
              <a:gsLst>
                <a:gs pos="0">
                  <a:srgbClr val="164876">
                    <a:alpha val="30000"/>
                  </a:srgbClr>
                </a:gs>
                <a:gs pos="100000">
                  <a:srgbClr val="3099FA">
                    <a:alpha val="30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125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5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50621" y="8762264"/>
            <a:ext cx="608679" cy="602564"/>
            <a:chOff x="0" y="0"/>
            <a:chExt cx="85797" cy="849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797" cy="84935"/>
            </a:xfrm>
            <a:custGeom>
              <a:avLst/>
              <a:gdLst/>
              <a:ahLst/>
              <a:cxnLst/>
              <a:rect r="r" b="b" t="t" l="l"/>
              <a:pathLst>
                <a:path h="84935" w="85797">
                  <a:moveTo>
                    <a:pt x="42467" y="0"/>
                  </a:moveTo>
                  <a:lnTo>
                    <a:pt x="43329" y="0"/>
                  </a:lnTo>
                  <a:cubicBezTo>
                    <a:pt x="54592" y="0"/>
                    <a:pt x="65394" y="4474"/>
                    <a:pt x="73358" y="12438"/>
                  </a:cubicBezTo>
                  <a:cubicBezTo>
                    <a:pt x="81322" y="20403"/>
                    <a:pt x="85797" y="31204"/>
                    <a:pt x="85797" y="42467"/>
                  </a:cubicBezTo>
                  <a:lnTo>
                    <a:pt x="85797" y="42467"/>
                  </a:lnTo>
                  <a:cubicBezTo>
                    <a:pt x="85797" y="65921"/>
                    <a:pt x="66783" y="84935"/>
                    <a:pt x="43329" y="84935"/>
                  </a:cubicBezTo>
                  <a:lnTo>
                    <a:pt x="42467" y="84935"/>
                  </a:lnTo>
                  <a:cubicBezTo>
                    <a:pt x="19013" y="84935"/>
                    <a:pt x="0" y="65921"/>
                    <a:pt x="0" y="42467"/>
                  </a:cubicBezTo>
                  <a:lnTo>
                    <a:pt x="0" y="42467"/>
                  </a:lnTo>
                  <a:cubicBezTo>
                    <a:pt x="0" y="19013"/>
                    <a:pt x="19013" y="0"/>
                    <a:pt x="424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164876">
                      <a:alpha val="100000"/>
                    </a:srgbClr>
                  </a:gs>
                  <a:gs pos="100000">
                    <a:srgbClr val="3099F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5797" cy="142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75927" y="2981222"/>
            <a:ext cx="7601870" cy="1364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05"/>
              </a:lnSpc>
            </a:pPr>
            <a:r>
              <a:rPr lang="en-US" sz="4771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Advantages of Using Rule-Based AI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365710" y="5913586"/>
            <a:ext cx="1347888" cy="1347888"/>
          </a:xfrm>
          <a:custGeom>
            <a:avLst/>
            <a:gdLst/>
            <a:ahLst/>
            <a:cxnLst/>
            <a:rect r="r" b="b" t="t" l="l"/>
            <a:pathLst>
              <a:path h="1347888" w="1347888">
                <a:moveTo>
                  <a:pt x="0" y="0"/>
                </a:moveTo>
                <a:lnTo>
                  <a:pt x="1347888" y="0"/>
                </a:lnTo>
                <a:lnTo>
                  <a:pt x="1347888" y="1347888"/>
                </a:lnTo>
                <a:lnTo>
                  <a:pt x="0" y="1347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2474316"/>
            <a:ext cx="994760" cy="994760"/>
          </a:xfrm>
          <a:custGeom>
            <a:avLst/>
            <a:gdLst/>
            <a:ahLst/>
            <a:cxnLst/>
            <a:rect r="r" b="b" t="t" l="l"/>
            <a:pathLst>
              <a:path h="994760" w="994760">
                <a:moveTo>
                  <a:pt x="0" y="0"/>
                </a:moveTo>
                <a:lnTo>
                  <a:pt x="994760" y="0"/>
                </a:lnTo>
                <a:lnTo>
                  <a:pt x="994760" y="994761"/>
                </a:lnTo>
                <a:lnTo>
                  <a:pt x="0" y="9947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88342" y="2405681"/>
            <a:ext cx="540358" cy="540358"/>
          </a:xfrm>
          <a:custGeom>
            <a:avLst/>
            <a:gdLst/>
            <a:ahLst/>
            <a:cxnLst/>
            <a:rect r="r" b="b" t="t" l="l"/>
            <a:pathLst>
              <a:path h="540358" w="540358">
                <a:moveTo>
                  <a:pt x="0" y="0"/>
                </a:moveTo>
                <a:lnTo>
                  <a:pt x="540358" y="0"/>
                </a:lnTo>
                <a:lnTo>
                  <a:pt x="540358" y="540358"/>
                </a:lnTo>
                <a:lnTo>
                  <a:pt x="0" y="5403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4926371" y="2474316"/>
            <a:ext cx="2984173" cy="5904698"/>
            <a:chOff x="0" y="0"/>
            <a:chExt cx="2620010" cy="518414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12628" t="0" r="-112628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5255162" y="8788908"/>
            <a:ext cx="1271165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781949" y="8788909"/>
            <a:ext cx="346022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12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75927" y="4310848"/>
            <a:ext cx="7468073" cy="4752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87022" indent="-343511" lvl="1">
              <a:lnSpc>
                <a:spcPts val="5409"/>
              </a:lnSpc>
              <a:buFont typeface="Arial"/>
              <a:buChar char="•"/>
            </a:pPr>
          </a:p>
          <a:p>
            <a:pPr algn="just" marL="687022" indent="-343511" lvl="1">
              <a:lnSpc>
                <a:spcPts val="5409"/>
              </a:lnSpc>
              <a:buFont typeface="Arial"/>
              <a:buChar char="•"/>
            </a:pPr>
            <a:r>
              <a:rPr lang="en-US" sz="3182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Simple and fast to implement</a:t>
            </a:r>
          </a:p>
          <a:p>
            <a:pPr algn="just" marL="687022" indent="-343511" lvl="1">
              <a:lnSpc>
                <a:spcPts val="5409"/>
              </a:lnSpc>
              <a:buFont typeface="Arial"/>
              <a:buChar char="•"/>
            </a:pPr>
            <a:r>
              <a:rPr lang="en-US" sz="3182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Works offline, no data needed</a:t>
            </a:r>
          </a:p>
          <a:p>
            <a:pPr algn="just" marL="687022" indent="-343511" lvl="1">
              <a:lnSpc>
                <a:spcPts val="5409"/>
              </a:lnSpc>
              <a:buFont typeface="Arial"/>
              <a:buChar char="•"/>
            </a:pPr>
            <a:r>
              <a:rPr lang="en-US" sz="3182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Easy to understand and modify</a:t>
            </a:r>
          </a:p>
          <a:p>
            <a:pPr algn="just" marL="687022" indent="-343511" lvl="1">
              <a:lnSpc>
                <a:spcPts val="5409"/>
              </a:lnSpc>
              <a:buFont typeface="Arial"/>
              <a:buChar char="•"/>
            </a:pPr>
            <a:r>
              <a:rPr lang="en-US" sz="3182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Great for small-scale personal or educational projects</a:t>
            </a:r>
          </a:p>
          <a:p>
            <a:pPr algn="just">
              <a:lnSpc>
                <a:spcPts val="5409"/>
              </a:lnSpc>
            </a:pPr>
          </a:p>
        </p:txBody>
      </p: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11713598" y="2405681"/>
            <a:ext cx="2984173" cy="5904698"/>
            <a:chOff x="0" y="0"/>
            <a:chExt cx="2620010" cy="518414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22189" t="0" r="-22189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0" y="55463"/>
            <a:ext cx="18288000" cy="1969218"/>
            <a:chOff x="0" y="0"/>
            <a:chExt cx="812800" cy="87521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7521"/>
            </a:xfrm>
            <a:custGeom>
              <a:avLst/>
              <a:gdLst/>
              <a:ahLst/>
              <a:cxnLst/>
              <a:rect r="r" b="b" t="t" l="l"/>
              <a:pathLst>
                <a:path h="8752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7521"/>
                  </a:lnTo>
                  <a:lnTo>
                    <a:pt x="0" y="87521"/>
                  </a:lnTo>
                  <a:close/>
                </a:path>
              </a:pathLst>
            </a:custGeom>
            <a:gradFill rotWithShape="true">
              <a:gsLst>
                <a:gs pos="0">
                  <a:srgbClr val="164876">
                    <a:alpha val="30000"/>
                  </a:srgbClr>
                </a:gs>
                <a:gs pos="100000">
                  <a:srgbClr val="3099FA">
                    <a:alpha val="30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812800" cy="125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5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3902" y="2373625"/>
            <a:ext cx="11263732" cy="2445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08"/>
              </a:lnSpc>
            </a:pPr>
            <a:r>
              <a:rPr lang="en-US" sz="8606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Enhancements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73902" y="5057653"/>
            <a:ext cx="10441890" cy="4698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6906" indent="-263453" lvl="1">
              <a:lnSpc>
                <a:spcPts val="4148"/>
              </a:lnSpc>
              <a:buFont typeface="Arial"/>
              <a:buChar char="•"/>
            </a:pPr>
          </a:p>
          <a:p>
            <a:pPr algn="l" marL="526906" indent="-263453" lvl="1">
              <a:lnSpc>
                <a:spcPts val="4148"/>
              </a:lnSpc>
              <a:buFont typeface="Arial"/>
              <a:buChar char="•"/>
            </a:pPr>
            <a:r>
              <a:rPr lang="en-US" sz="2440" spc="741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ADD USER ACCOUNTS AND DATA SAVING</a:t>
            </a:r>
          </a:p>
          <a:p>
            <a:pPr algn="l" marL="526906" indent="-263453" lvl="1">
              <a:lnSpc>
                <a:spcPts val="4148"/>
              </a:lnSpc>
              <a:buFont typeface="Arial"/>
              <a:buChar char="•"/>
            </a:pPr>
            <a:r>
              <a:rPr lang="en-US" sz="2440" spc="741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INCLUDE NUTRITION AND MEAL PLANNING</a:t>
            </a:r>
          </a:p>
          <a:p>
            <a:pPr algn="l" marL="526906" indent="-263453" lvl="1">
              <a:lnSpc>
                <a:spcPts val="4148"/>
              </a:lnSpc>
              <a:buFont typeface="Arial"/>
              <a:buChar char="•"/>
            </a:pPr>
            <a:r>
              <a:rPr lang="en-US" sz="2440" spc="741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INTEGRATE REAL-TIME FEEDBACK WITH WEARABLE DATA</a:t>
            </a:r>
          </a:p>
          <a:p>
            <a:pPr algn="l" marL="526906" indent="-263453" lvl="1">
              <a:lnSpc>
                <a:spcPts val="4148"/>
              </a:lnSpc>
              <a:buFont typeface="Arial"/>
              <a:buChar char="•"/>
            </a:pPr>
            <a:r>
              <a:rPr lang="en-US" sz="2440" spc="741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UPGRADE TO ML-BASED CLUSTERING LATER (K-PROTOTYPES, ETC.)</a:t>
            </a:r>
          </a:p>
          <a:p>
            <a:pPr algn="l" marL="526906" indent="-263453" lvl="1">
              <a:lnSpc>
                <a:spcPts val="4148"/>
              </a:lnSpc>
              <a:buFont typeface="Arial"/>
              <a:buChar char="•"/>
            </a:pPr>
            <a:r>
              <a:rPr lang="en-US" sz="2440" spc="741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BMI CALCULATOR &amp; FITNESS MEASUREMENT</a:t>
            </a:r>
          </a:p>
          <a:p>
            <a:pPr algn="l">
              <a:lnSpc>
                <a:spcPts val="4148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6955421" y="9067064"/>
            <a:ext cx="608679" cy="602564"/>
            <a:chOff x="0" y="0"/>
            <a:chExt cx="85797" cy="849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5797" cy="84935"/>
            </a:xfrm>
            <a:custGeom>
              <a:avLst/>
              <a:gdLst/>
              <a:ahLst/>
              <a:cxnLst/>
              <a:rect r="r" b="b" t="t" l="l"/>
              <a:pathLst>
                <a:path h="84935" w="85797">
                  <a:moveTo>
                    <a:pt x="42467" y="0"/>
                  </a:moveTo>
                  <a:lnTo>
                    <a:pt x="43329" y="0"/>
                  </a:lnTo>
                  <a:cubicBezTo>
                    <a:pt x="54592" y="0"/>
                    <a:pt x="65394" y="4474"/>
                    <a:pt x="73358" y="12438"/>
                  </a:cubicBezTo>
                  <a:cubicBezTo>
                    <a:pt x="81322" y="20403"/>
                    <a:pt x="85797" y="31204"/>
                    <a:pt x="85797" y="42467"/>
                  </a:cubicBezTo>
                  <a:lnTo>
                    <a:pt x="85797" y="42467"/>
                  </a:lnTo>
                  <a:cubicBezTo>
                    <a:pt x="85797" y="65921"/>
                    <a:pt x="66783" y="84935"/>
                    <a:pt x="43329" y="84935"/>
                  </a:cubicBezTo>
                  <a:lnTo>
                    <a:pt x="42467" y="84935"/>
                  </a:lnTo>
                  <a:cubicBezTo>
                    <a:pt x="19013" y="84935"/>
                    <a:pt x="0" y="65921"/>
                    <a:pt x="0" y="42467"/>
                  </a:cubicBezTo>
                  <a:lnTo>
                    <a:pt x="0" y="42467"/>
                  </a:lnTo>
                  <a:cubicBezTo>
                    <a:pt x="0" y="19013"/>
                    <a:pt x="19013" y="0"/>
                    <a:pt x="424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164876">
                      <a:alpha val="100000"/>
                    </a:srgbClr>
                  </a:gs>
                  <a:gs pos="100000">
                    <a:srgbClr val="3099F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85797" cy="142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559962" y="9093708"/>
            <a:ext cx="1271165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086749" y="9093709"/>
            <a:ext cx="346022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13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-9525" y="0"/>
            <a:ext cx="18288000" cy="1969218"/>
            <a:chOff x="0" y="0"/>
            <a:chExt cx="812800" cy="8752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7521"/>
            </a:xfrm>
            <a:custGeom>
              <a:avLst/>
              <a:gdLst/>
              <a:ahLst/>
              <a:cxnLst/>
              <a:rect r="r" b="b" t="t" l="l"/>
              <a:pathLst>
                <a:path h="8752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7521"/>
                  </a:lnTo>
                  <a:lnTo>
                    <a:pt x="0" y="87521"/>
                  </a:lnTo>
                  <a:close/>
                </a:path>
              </a:pathLst>
            </a:custGeom>
            <a:gradFill rotWithShape="true">
              <a:gsLst>
                <a:gs pos="0">
                  <a:srgbClr val="164876">
                    <a:alpha val="30000"/>
                  </a:srgbClr>
                </a:gs>
                <a:gs pos="100000">
                  <a:srgbClr val="3099FA">
                    <a:alpha val="30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125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5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21502" y="2221225"/>
            <a:ext cx="11263732" cy="1279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08"/>
              </a:lnSpc>
            </a:pPr>
            <a:r>
              <a:rPr lang="en-US" sz="8606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97699" y="3700959"/>
            <a:ext cx="12677350" cy="5062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9709" indent="-319854" lvl="1">
              <a:lnSpc>
                <a:spcPts val="5037"/>
              </a:lnSpc>
              <a:buFont typeface="Arial"/>
              <a:buChar char="•"/>
            </a:pPr>
            <a:r>
              <a:rPr lang="en-US" sz="2962" spc="900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CREATED A WORKING I</a:t>
            </a:r>
            <a:r>
              <a:rPr lang="en-US" sz="2962" spc="900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NTELLIGENT FITNESS PLANNER WITHOUT USING ML</a:t>
            </a:r>
          </a:p>
          <a:p>
            <a:pPr algn="l" marL="639709" indent="-319854" lvl="1">
              <a:lnSpc>
                <a:spcPts val="5037"/>
              </a:lnSpc>
              <a:buFont typeface="Arial"/>
              <a:buChar char="•"/>
            </a:pPr>
            <a:r>
              <a:rPr lang="en-US" sz="2962" spc="900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P</a:t>
            </a:r>
            <a:r>
              <a:rPr lang="en-US" sz="2962" spc="900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ERSONALIZED WORKOUTS BASED ON INPUT AND LOGIC</a:t>
            </a:r>
          </a:p>
          <a:p>
            <a:pPr algn="l" marL="639709" indent="-319854" lvl="1">
              <a:lnSpc>
                <a:spcPts val="5037"/>
              </a:lnSpc>
              <a:buFont typeface="Arial"/>
              <a:buChar char="•"/>
            </a:pPr>
            <a:r>
              <a:rPr lang="en-US" sz="2962" spc="900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ADAPTABLE AND EXPANDABLE DESIGN</a:t>
            </a:r>
          </a:p>
          <a:p>
            <a:pPr algn="l" marL="639709" indent="-319854" lvl="1">
              <a:lnSpc>
                <a:spcPts val="5037"/>
              </a:lnSpc>
              <a:buFont typeface="Arial"/>
              <a:buChar char="•"/>
            </a:pPr>
            <a:r>
              <a:rPr lang="en-US" sz="2962" spc="9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A GOOD STARTING POINT FOR RE</a:t>
            </a:r>
            <a:r>
              <a:rPr lang="en-US" sz="2962" spc="9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AL FITNESS APPS</a:t>
            </a:r>
          </a:p>
          <a:p>
            <a:pPr algn="l">
              <a:lnSpc>
                <a:spcPts val="5037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6803021" y="8914664"/>
            <a:ext cx="608679" cy="602564"/>
            <a:chOff x="0" y="0"/>
            <a:chExt cx="85797" cy="849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5797" cy="84935"/>
            </a:xfrm>
            <a:custGeom>
              <a:avLst/>
              <a:gdLst/>
              <a:ahLst/>
              <a:cxnLst/>
              <a:rect r="r" b="b" t="t" l="l"/>
              <a:pathLst>
                <a:path h="84935" w="85797">
                  <a:moveTo>
                    <a:pt x="42467" y="0"/>
                  </a:moveTo>
                  <a:lnTo>
                    <a:pt x="43329" y="0"/>
                  </a:lnTo>
                  <a:cubicBezTo>
                    <a:pt x="54592" y="0"/>
                    <a:pt x="65394" y="4474"/>
                    <a:pt x="73358" y="12438"/>
                  </a:cubicBezTo>
                  <a:cubicBezTo>
                    <a:pt x="81322" y="20403"/>
                    <a:pt x="85797" y="31204"/>
                    <a:pt x="85797" y="42467"/>
                  </a:cubicBezTo>
                  <a:lnTo>
                    <a:pt x="85797" y="42467"/>
                  </a:lnTo>
                  <a:cubicBezTo>
                    <a:pt x="85797" y="65921"/>
                    <a:pt x="66783" y="84935"/>
                    <a:pt x="43329" y="84935"/>
                  </a:cubicBezTo>
                  <a:lnTo>
                    <a:pt x="42467" y="84935"/>
                  </a:lnTo>
                  <a:cubicBezTo>
                    <a:pt x="19013" y="84935"/>
                    <a:pt x="0" y="65921"/>
                    <a:pt x="0" y="42467"/>
                  </a:cubicBezTo>
                  <a:lnTo>
                    <a:pt x="0" y="42467"/>
                  </a:lnTo>
                  <a:cubicBezTo>
                    <a:pt x="0" y="19013"/>
                    <a:pt x="19013" y="0"/>
                    <a:pt x="424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164876">
                      <a:alpha val="100000"/>
                    </a:srgbClr>
                  </a:gs>
                  <a:gs pos="100000">
                    <a:srgbClr val="3099F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85797" cy="142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407562" y="8941308"/>
            <a:ext cx="1271165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934349" y="8960359"/>
            <a:ext cx="346022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14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0" y="0"/>
            <a:ext cx="18288000" cy="1969218"/>
            <a:chOff x="0" y="0"/>
            <a:chExt cx="812800" cy="8752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7521"/>
            </a:xfrm>
            <a:custGeom>
              <a:avLst/>
              <a:gdLst/>
              <a:ahLst/>
              <a:cxnLst/>
              <a:rect r="r" b="b" t="t" l="l"/>
              <a:pathLst>
                <a:path h="8752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7521"/>
                  </a:lnTo>
                  <a:lnTo>
                    <a:pt x="0" y="87521"/>
                  </a:lnTo>
                  <a:close/>
                </a:path>
              </a:pathLst>
            </a:custGeom>
            <a:gradFill rotWithShape="true">
              <a:gsLst>
                <a:gs pos="0">
                  <a:srgbClr val="164876">
                    <a:alpha val="30000"/>
                  </a:srgbClr>
                </a:gs>
                <a:gs pos="100000">
                  <a:srgbClr val="3099FA">
                    <a:alpha val="30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125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5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50621" y="8762264"/>
            <a:ext cx="608679" cy="602564"/>
            <a:chOff x="0" y="0"/>
            <a:chExt cx="85797" cy="849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797" cy="84935"/>
            </a:xfrm>
            <a:custGeom>
              <a:avLst/>
              <a:gdLst/>
              <a:ahLst/>
              <a:cxnLst/>
              <a:rect r="r" b="b" t="t" l="l"/>
              <a:pathLst>
                <a:path h="84935" w="85797">
                  <a:moveTo>
                    <a:pt x="42467" y="0"/>
                  </a:moveTo>
                  <a:lnTo>
                    <a:pt x="43329" y="0"/>
                  </a:lnTo>
                  <a:cubicBezTo>
                    <a:pt x="54592" y="0"/>
                    <a:pt x="65394" y="4474"/>
                    <a:pt x="73358" y="12438"/>
                  </a:cubicBezTo>
                  <a:cubicBezTo>
                    <a:pt x="81322" y="20403"/>
                    <a:pt x="85797" y="31204"/>
                    <a:pt x="85797" y="42467"/>
                  </a:cubicBezTo>
                  <a:lnTo>
                    <a:pt x="85797" y="42467"/>
                  </a:lnTo>
                  <a:cubicBezTo>
                    <a:pt x="85797" y="65921"/>
                    <a:pt x="66783" y="84935"/>
                    <a:pt x="43329" y="84935"/>
                  </a:cubicBezTo>
                  <a:lnTo>
                    <a:pt x="42467" y="84935"/>
                  </a:lnTo>
                  <a:cubicBezTo>
                    <a:pt x="19013" y="84935"/>
                    <a:pt x="0" y="65921"/>
                    <a:pt x="0" y="42467"/>
                  </a:cubicBezTo>
                  <a:lnTo>
                    <a:pt x="0" y="42467"/>
                  </a:lnTo>
                  <a:cubicBezTo>
                    <a:pt x="0" y="19013"/>
                    <a:pt x="19013" y="0"/>
                    <a:pt x="424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164876">
                      <a:alpha val="100000"/>
                    </a:srgbClr>
                  </a:gs>
                  <a:gs pos="100000">
                    <a:srgbClr val="3099F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5797" cy="142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042822" y="3095446"/>
            <a:ext cx="5028625" cy="5028625"/>
            <a:chOff x="0" y="0"/>
            <a:chExt cx="6704833" cy="6704833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6704833" cy="6704833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164876">
                        <a:alpha val="100000"/>
                      </a:srgbClr>
                    </a:gs>
                    <a:gs pos="100000">
                      <a:srgbClr val="3099FA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393322" y="393322"/>
              <a:ext cx="5918190" cy="5918190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64876">
                      <a:alpha val="100000"/>
                    </a:srgbClr>
                  </a:gs>
                  <a:gs pos="100000">
                    <a:srgbClr val="3099FA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true" flipV="false" rot="773098">
            <a:off x="11494030" y="3005683"/>
            <a:ext cx="4008251" cy="5557367"/>
          </a:xfrm>
          <a:custGeom>
            <a:avLst/>
            <a:gdLst/>
            <a:ahLst/>
            <a:cxnLst/>
            <a:rect r="r" b="b" t="t" l="l"/>
            <a:pathLst>
              <a:path h="5557367" w="4008251">
                <a:moveTo>
                  <a:pt x="4008251" y="0"/>
                </a:moveTo>
                <a:lnTo>
                  <a:pt x="0" y="0"/>
                </a:lnTo>
                <a:lnTo>
                  <a:pt x="0" y="5557367"/>
                </a:lnTo>
                <a:lnTo>
                  <a:pt x="4008251" y="5557367"/>
                </a:lnTo>
                <a:lnTo>
                  <a:pt x="4008251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255162" y="8788908"/>
            <a:ext cx="1271165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781949" y="8788909"/>
            <a:ext cx="346022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15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80611" y="3560660"/>
            <a:ext cx="9074051" cy="1660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58"/>
              </a:lnSpc>
            </a:pPr>
            <a:r>
              <a:rPr lang="en-US" sz="11176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80611" y="5311325"/>
            <a:ext cx="9840715" cy="473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0"/>
              </a:lnSpc>
            </a:pPr>
            <a:r>
              <a:rPr lang="en-US" sz="2300" spc="699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FOR YOUR ATTENTION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6464945" y="7250215"/>
            <a:ext cx="2232546" cy="2232546"/>
          </a:xfrm>
          <a:custGeom>
            <a:avLst/>
            <a:gdLst/>
            <a:ahLst/>
            <a:cxnLst/>
            <a:rect r="r" b="b" t="t" l="l"/>
            <a:pathLst>
              <a:path h="2232546" w="2232546">
                <a:moveTo>
                  <a:pt x="0" y="0"/>
                </a:moveTo>
                <a:lnTo>
                  <a:pt x="2232546" y="0"/>
                </a:lnTo>
                <a:lnTo>
                  <a:pt x="2232546" y="2232546"/>
                </a:lnTo>
                <a:lnTo>
                  <a:pt x="0" y="22325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133211" y="2405681"/>
            <a:ext cx="994760" cy="994760"/>
          </a:xfrm>
          <a:custGeom>
            <a:avLst/>
            <a:gdLst/>
            <a:ahLst/>
            <a:cxnLst/>
            <a:rect r="r" b="b" t="t" l="l"/>
            <a:pathLst>
              <a:path h="994760" w="994760">
                <a:moveTo>
                  <a:pt x="0" y="0"/>
                </a:moveTo>
                <a:lnTo>
                  <a:pt x="994760" y="0"/>
                </a:lnTo>
                <a:lnTo>
                  <a:pt x="994760" y="994760"/>
                </a:lnTo>
                <a:lnTo>
                  <a:pt x="0" y="9947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460611" y="2405681"/>
            <a:ext cx="540358" cy="540358"/>
          </a:xfrm>
          <a:custGeom>
            <a:avLst/>
            <a:gdLst/>
            <a:ahLst/>
            <a:cxnLst/>
            <a:rect r="r" b="b" t="t" l="l"/>
            <a:pathLst>
              <a:path h="540358" w="540358">
                <a:moveTo>
                  <a:pt x="0" y="0"/>
                </a:moveTo>
                <a:lnTo>
                  <a:pt x="540358" y="0"/>
                </a:lnTo>
                <a:lnTo>
                  <a:pt x="540358" y="540358"/>
                </a:lnTo>
                <a:lnTo>
                  <a:pt x="0" y="540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0" y="44091"/>
            <a:ext cx="18288000" cy="1969218"/>
            <a:chOff x="0" y="0"/>
            <a:chExt cx="812800" cy="8752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7521"/>
            </a:xfrm>
            <a:custGeom>
              <a:avLst/>
              <a:gdLst/>
              <a:ahLst/>
              <a:cxnLst/>
              <a:rect r="r" b="b" t="t" l="l"/>
              <a:pathLst>
                <a:path h="8752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7521"/>
                  </a:lnTo>
                  <a:lnTo>
                    <a:pt x="0" y="87521"/>
                  </a:lnTo>
                  <a:close/>
                </a:path>
              </a:pathLst>
            </a:custGeom>
            <a:gradFill rotWithShape="true">
              <a:gsLst>
                <a:gs pos="0">
                  <a:srgbClr val="164876">
                    <a:alpha val="30000"/>
                  </a:srgbClr>
                </a:gs>
                <a:gs pos="100000">
                  <a:srgbClr val="3099FA">
                    <a:alpha val="30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12800" cy="125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5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50621" y="8762264"/>
            <a:ext cx="608679" cy="602564"/>
            <a:chOff x="0" y="0"/>
            <a:chExt cx="85797" cy="849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797" cy="84935"/>
            </a:xfrm>
            <a:custGeom>
              <a:avLst/>
              <a:gdLst/>
              <a:ahLst/>
              <a:cxnLst/>
              <a:rect r="r" b="b" t="t" l="l"/>
              <a:pathLst>
                <a:path h="84935" w="85797">
                  <a:moveTo>
                    <a:pt x="42467" y="0"/>
                  </a:moveTo>
                  <a:lnTo>
                    <a:pt x="43329" y="0"/>
                  </a:lnTo>
                  <a:cubicBezTo>
                    <a:pt x="54592" y="0"/>
                    <a:pt x="65394" y="4474"/>
                    <a:pt x="73358" y="12438"/>
                  </a:cubicBezTo>
                  <a:cubicBezTo>
                    <a:pt x="81322" y="20403"/>
                    <a:pt x="85797" y="31204"/>
                    <a:pt x="85797" y="42467"/>
                  </a:cubicBezTo>
                  <a:lnTo>
                    <a:pt x="85797" y="42467"/>
                  </a:lnTo>
                  <a:cubicBezTo>
                    <a:pt x="85797" y="65921"/>
                    <a:pt x="66783" y="84935"/>
                    <a:pt x="43329" y="84935"/>
                  </a:cubicBezTo>
                  <a:lnTo>
                    <a:pt x="42467" y="84935"/>
                  </a:lnTo>
                  <a:cubicBezTo>
                    <a:pt x="19013" y="84935"/>
                    <a:pt x="0" y="65921"/>
                    <a:pt x="0" y="42467"/>
                  </a:cubicBezTo>
                  <a:lnTo>
                    <a:pt x="0" y="42467"/>
                  </a:lnTo>
                  <a:cubicBezTo>
                    <a:pt x="0" y="19013"/>
                    <a:pt x="19013" y="0"/>
                    <a:pt x="424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164876">
                      <a:alpha val="100000"/>
                    </a:srgbClr>
                  </a:gs>
                  <a:gs pos="100000">
                    <a:srgbClr val="3099F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5797" cy="142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620994" y="5419885"/>
            <a:ext cx="2740057" cy="2830843"/>
            <a:chOff x="0" y="0"/>
            <a:chExt cx="386226" cy="39902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6226" cy="399023"/>
            </a:xfrm>
            <a:custGeom>
              <a:avLst/>
              <a:gdLst/>
              <a:ahLst/>
              <a:cxnLst/>
              <a:rect r="r" b="b" t="t" l="l"/>
              <a:pathLst>
                <a:path h="399023" w="386226">
                  <a:moveTo>
                    <a:pt x="155400" y="0"/>
                  </a:moveTo>
                  <a:lnTo>
                    <a:pt x="230826" y="0"/>
                  </a:lnTo>
                  <a:cubicBezTo>
                    <a:pt x="272041" y="0"/>
                    <a:pt x="311567" y="16372"/>
                    <a:pt x="340710" y="45516"/>
                  </a:cubicBezTo>
                  <a:cubicBezTo>
                    <a:pt x="369854" y="74659"/>
                    <a:pt x="386226" y="114186"/>
                    <a:pt x="386226" y="155400"/>
                  </a:cubicBezTo>
                  <a:lnTo>
                    <a:pt x="386226" y="243623"/>
                  </a:lnTo>
                  <a:cubicBezTo>
                    <a:pt x="386226" y="284837"/>
                    <a:pt x="369854" y="324364"/>
                    <a:pt x="340710" y="353507"/>
                  </a:cubicBezTo>
                  <a:cubicBezTo>
                    <a:pt x="311567" y="382650"/>
                    <a:pt x="272041" y="399023"/>
                    <a:pt x="230826" y="399023"/>
                  </a:cubicBezTo>
                  <a:lnTo>
                    <a:pt x="155400" y="399023"/>
                  </a:lnTo>
                  <a:cubicBezTo>
                    <a:pt x="114186" y="399023"/>
                    <a:pt x="74659" y="382650"/>
                    <a:pt x="45516" y="353507"/>
                  </a:cubicBezTo>
                  <a:cubicBezTo>
                    <a:pt x="16372" y="324364"/>
                    <a:pt x="0" y="284837"/>
                    <a:pt x="0" y="243623"/>
                  </a:cubicBezTo>
                  <a:lnTo>
                    <a:pt x="0" y="155400"/>
                  </a:lnTo>
                  <a:cubicBezTo>
                    <a:pt x="0" y="114186"/>
                    <a:pt x="16372" y="74659"/>
                    <a:pt x="45516" y="45516"/>
                  </a:cubicBezTo>
                  <a:cubicBezTo>
                    <a:pt x="74659" y="16372"/>
                    <a:pt x="114186" y="0"/>
                    <a:pt x="155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64876">
                    <a:alpha val="30000"/>
                  </a:srgbClr>
                </a:gs>
                <a:gs pos="100000">
                  <a:srgbClr val="3099FA">
                    <a:alpha val="30000"/>
                  </a:srgbClr>
                </a:gs>
              </a:gsLst>
              <a:lin ang="0"/>
            </a:gradFill>
            <a:ln w="19050" cap="rnd">
              <a:solidFill>
                <a:srgbClr val="FFFFFF">
                  <a:alpha val="29804"/>
                </a:srgbClr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86226" cy="4371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913993" y="5419885"/>
            <a:ext cx="2740057" cy="2830843"/>
            <a:chOff x="0" y="0"/>
            <a:chExt cx="386226" cy="39902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6226" cy="399023"/>
            </a:xfrm>
            <a:custGeom>
              <a:avLst/>
              <a:gdLst/>
              <a:ahLst/>
              <a:cxnLst/>
              <a:rect r="r" b="b" t="t" l="l"/>
              <a:pathLst>
                <a:path h="399023" w="386226">
                  <a:moveTo>
                    <a:pt x="155400" y="0"/>
                  </a:moveTo>
                  <a:lnTo>
                    <a:pt x="230826" y="0"/>
                  </a:lnTo>
                  <a:cubicBezTo>
                    <a:pt x="272041" y="0"/>
                    <a:pt x="311567" y="16372"/>
                    <a:pt x="340710" y="45516"/>
                  </a:cubicBezTo>
                  <a:cubicBezTo>
                    <a:pt x="369854" y="74659"/>
                    <a:pt x="386226" y="114186"/>
                    <a:pt x="386226" y="155400"/>
                  </a:cubicBezTo>
                  <a:lnTo>
                    <a:pt x="386226" y="243623"/>
                  </a:lnTo>
                  <a:cubicBezTo>
                    <a:pt x="386226" y="284837"/>
                    <a:pt x="369854" y="324364"/>
                    <a:pt x="340710" y="353507"/>
                  </a:cubicBezTo>
                  <a:cubicBezTo>
                    <a:pt x="311567" y="382650"/>
                    <a:pt x="272041" y="399023"/>
                    <a:pt x="230826" y="399023"/>
                  </a:cubicBezTo>
                  <a:lnTo>
                    <a:pt x="155400" y="399023"/>
                  </a:lnTo>
                  <a:cubicBezTo>
                    <a:pt x="114186" y="399023"/>
                    <a:pt x="74659" y="382650"/>
                    <a:pt x="45516" y="353507"/>
                  </a:cubicBezTo>
                  <a:cubicBezTo>
                    <a:pt x="16372" y="324364"/>
                    <a:pt x="0" y="284837"/>
                    <a:pt x="0" y="243623"/>
                  </a:cubicBezTo>
                  <a:lnTo>
                    <a:pt x="0" y="155400"/>
                  </a:lnTo>
                  <a:cubicBezTo>
                    <a:pt x="0" y="114186"/>
                    <a:pt x="16372" y="74659"/>
                    <a:pt x="45516" y="45516"/>
                  </a:cubicBezTo>
                  <a:cubicBezTo>
                    <a:pt x="74659" y="16372"/>
                    <a:pt x="114186" y="0"/>
                    <a:pt x="155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64876">
                    <a:alpha val="30000"/>
                  </a:srgbClr>
                </a:gs>
                <a:gs pos="100000">
                  <a:srgbClr val="3099FA">
                    <a:alpha val="30000"/>
                  </a:srgbClr>
                </a:gs>
              </a:gsLst>
              <a:lin ang="0"/>
            </a:gradFill>
            <a:ln w="19050" cap="rnd">
              <a:solidFill>
                <a:srgbClr val="FFFFFF">
                  <a:alpha val="29804"/>
                </a:srgbClr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86226" cy="4371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939905" y="4062813"/>
            <a:ext cx="2714145" cy="2714145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0" t="-3367" r="0" b="-3367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7760293" y="5419885"/>
            <a:ext cx="2740057" cy="2830843"/>
            <a:chOff x="0" y="0"/>
            <a:chExt cx="386226" cy="39902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86226" cy="399023"/>
            </a:xfrm>
            <a:custGeom>
              <a:avLst/>
              <a:gdLst/>
              <a:ahLst/>
              <a:cxnLst/>
              <a:rect r="r" b="b" t="t" l="l"/>
              <a:pathLst>
                <a:path h="399023" w="386226">
                  <a:moveTo>
                    <a:pt x="155400" y="0"/>
                  </a:moveTo>
                  <a:lnTo>
                    <a:pt x="230826" y="0"/>
                  </a:lnTo>
                  <a:cubicBezTo>
                    <a:pt x="272041" y="0"/>
                    <a:pt x="311567" y="16372"/>
                    <a:pt x="340710" y="45516"/>
                  </a:cubicBezTo>
                  <a:cubicBezTo>
                    <a:pt x="369854" y="74659"/>
                    <a:pt x="386226" y="114186"/>
                    <a:pt x="386226" y="155400"/>
                  </a:cubicBezTo>
                  <a:lnTo>
                    <a:pt x="386226" y="243623"/>
                  </a:lnTo>
                  <a:cubicBezTo>
                    <a:pt x="386226" y="284837"/>
                    <a:pt x="369854" y="324364"/>
                    <a:pt x="340710" y="353507"/>
                  </a:cubicBezTo>
                  <a:cubicBezTo>
                    <a:pt x="311567" y="382650"/>
                    <a:pt x="272041" y="399023"/>
                    <a:pt x="230826" y="399023"/>
                  </a:cubicBezTo>
                  <a:lnTo>
                    <a:pt x="155400" y="399023"/>
                  </a:lnTo>
                  <a:cubicBezTo>
                    <a:pt x="114186" y="399023"/>
                    <a:pt x="74659" y="382650"/>
                    <a:pt x="45516" y="353507"/>
                  </a:cubicBezTo>
                  <a:cubicBezTo>
                    <a:pt x="16372" y="324364"/>
                    <a:pt x="0" y="284837"/>
                    <a:pt x="0" y="243623"/>
                  </a:cubicBezTo>
                  <a:lnTo>
                    <a:pt x="0" y="155400"/>
                  </a:lnTo>
                  <a:cubicBezTo>
                    <a:pt x="0" y="114186"/>
                    <a:pt x="16372" y="74659"/>
                    <a:pt x="45516" y="45516"/>
                  </a:cubicBezTo>
                  <a:cubicBezTo>
                    <a:pt x="74659" y="16372"/>
                    <a:pt x="114186" y="0"/>
                    <a:pt x="155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64876">
                    <a:alpha val="30000"/>
                  </a:srgbClr>
                </a:gs>
                <a:gs pos="100000">
                  <a:srgbClr val="3099FA">
                    <a:alpha val="30000"/>
                  </a:srgbClr>
                </a:gs>
              </a:gsLst>
              <a:lin ang="0"/>
            </a:gradFill>
            <a:ln w="19050" cap="rnd">
              <a:solidFill>
                <a:srgbClr val="FFFFFF">
                  <a:alpha val="29804"/>
                </a:srgbClr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386226" cy="4371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786206" y="4062813"/>
            <a:ext cx="2714145" cy="2714145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3995" t="0" r="-3995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2620994" y="4062813"/>
            <a:ext cx="2714145" cy="2714145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0" t="-1470" r="0" b="-1470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5479503" y="7662446"/>
            <a:ext cx="2232546" cy="2232546"/>
          </a:xfrm>
          <a:custGeom>
            <a:avLst/>
            <a:gdLst/>
            <a:ahLst/>
            <a:cxnLst/>
            <a:rect r="r" b="b" t="t" l="l"/>
            <a:pathLst>
              <a:path h="2232546" w="2232546">
                <a:moveTo>
                  <a:pt x="0" y="0"/>
                </a:moveTo>
                <a:lnTo>
                  <a:pt x="2232546" y="0"/>
                </a:lnTo>
                <a:lnTo>
                  <a:pt x="2232546" y="2232545"/>
                </a:lnTo>
                <a:lnTo>
                  <a:pt x="0" y="22325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157360" y="2131124"/>
            <a:ext cx="994760" cy="994760"/>
          </a:xfrm>
          <a:custGeom>
            <a:avLst/>
            <a:gdLst/>
            <a:ahLst/>
            <a:cxnLst/>
            <a:rect r="r" b="b" t="t" l="l"/>
            <a:pathLst>
              <a:path h="994760" w="994760">
                <a:moveTo>
                  <a:pt x="0" y="0"/>
                </a:moveTo>
                <a:lnTo>
                  <a:pt x="994760" y="0"/>
                </a:lnTo>
                <a:lnTo>
                  <a:pt x="994760" y="994760"/>
                </a:lnTo>
                <a:lnTo>
                  <a:pt x="0" y="9947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3396596" y="2855705"/>
            <a:ext cx="540358" cy="540358"/>
          </a:xfrm>
          <a:custGeom>
            <a:avLst/>
            <a:gdLst/>
            <a:ahLst/>
            <a:cxnLst/>
            <a:rect r="r" b="b" t="t" l="l"/>
            <a:pathLst>
              <a:path h="540358" w="540358">
                <a:moveTo>
                  <a:pt x="0" y="0"/>
                </a:moveTo>
                <a:lnTo>
                  <a:pt x="540358" y="0"/>
                </a:lnTo>
                <a:lnTo>
                  <a:pt x="540358" y="540358"/>
                </a:lnTo>
                <a:lnTo>
                  <a:pt x="0" y="5403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0" y="19031"/>
            <a:ext cx="18288000" cy="1969218"/>
            <a:chOff x="0" y="0"/>
            <a:chExt cx="812800" cy="8752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7521"/>
            </a:xfrm>
            <a:custGeom>
              <a:avLst/>
              <a:gdLst/>
              <a:ahLst/>
              <a:cxnLst/>
              <a:rect r="r" b="b" t="t" l="l"/>
              <a:pathLst>
                <a:path h="8752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7521"/>
                  </a:lnTo>
                  <a:lnTo>
                    <a:pt x="0" y="87521"/>
                  </a:lnTo>
                  <a:close/>
                </a:path>
              </a:pathLst>
            </a:custGeom>
            <a:gradFill rotWithShape="true">
              <a:gsLst>
                <a:gs pos="0">
                  <a:srgbClr val="164876">
                    <a:alpha val="30000"/>
                  </a:srgbClr>
                </a:gs>
                <a:gs pos="100000">
                  <a:srgbClr val="3099FA">
                    <a:alpha val="30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812800" cy="125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5255162" y="8788908"/>
            <a:ext cx="1271165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781949" y="8788909"/>
            <a:ext cx="346022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797845" y="2370498"/>
            <a:ext cx="8692310" cy="119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Our Team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969224" y="7034557"/>
            <a:ext cx="232219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SIBGATUL HASSEN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969224" y="7477458"/>
            <a:ext cx="232219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i="true">
                <a:solidFill>
                  <a:srgbClr val="EEF0EC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0112230799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829925" y="7034557"/>
            <a:ext cx="2322195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BENJAMIN SHAH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829925" y="7477458"/>
            <a:ext cx="2322195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i="true">
                <a:solidFill>
                  <a:srgbClr val="EEF0EC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Marketing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135880" y="7034557"/>
            <a:ext cx="232219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AZMAIN ELAHI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135880" y="7477458"/>
            <a:ext cx="232219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i="true">
                <a:solidFill>
                  <a:srgbClr val="EEF0EC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011222289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5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50621" y="8762264"/>
            <a:ext cx="608679" cy="602564"/>
            <a:chOff x="0" y="0"/>
            <a:chExt cx="85797" cy="849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797" cy="84935"/>
            </a:xfrm>
            <a:custGeom>
              <a:avLst/>
              <a:gdLst/>
              <a:ahLst/>
              <a:cxnLst/>
              <a:rect r="r" b="b" t="t" l="l"/>
              <a:pathLst>
                <a:path h="84935" w="85797">
                  <a:moveTo>
                    <a:pt x="42467" y="0"/>
                  </a:moveTo>
                  <a:lnTo>
                    <a:pt x="43329" y="0"/>
                  </a:lnTo>
                  <a:cubicBezTo>
                    <a:pt x="54592" y="0"/>
                    <a:pt x="65394" y="4474"/>
                    <a:pt x="73358" y="12438"/>
                  </a:cubicBezTo>
                  <a:cubicBezTo>
                    <a:pt x="81322" y="20403"/>
                    <a:pt x="85797" y="31204"/>
                    <a:pt x="85797" y="42467"/>
                  </a:cubicBezTo>
                  <a:lnTo>
                    <a:pt x="85797" y="42467"/>
                  </a:lnTo>
                  <a:cubicBezTo>
                    <a:pt x="85797" y="65921"/>
                    <a:pt x="66783" y="84935"/>
                    <a:pt x="43329" y="84935"/>
                  </a:cubicBezTo>
                  <a:lnTo>
                    <a:pt x="42467" y="84935"/>
                  </a:lnTo>
                  <a:cubicBezTo>
                    <a:pt x="19013" y="84935"/>
                    <a:pt x="0" y="65921"/>
                    <a:pt x="0" y="42467"/>
                  </a:cubicBezTo>
                  <a:lnTo>
                    <a:pt x="0" y="42467"/>
                  </a:lnTo>
                  <a:cubicBezTo>
                    <a:pt x="0" y="19013"/>
                    <a:pt x="19013" y="0"/>
                    <a:pt x="424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164876">
                      <a:alpha val="100000"/>
                    </a:srgbClr>
                  </a:gs>
                  <a:gs pos="100000">
                    <a:srgbClr val="3099F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5797" cy="142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783164" y="2508669"/>
            <a:ext cx="2787304" cy="5574609"/>
            <a:chOff x="0" y="0"/>
            <a:chExt cx="3175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99906" t="0" r="-99906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483366" y="2508669"/>
            <a:ext cx="3714005" cy="3714005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43434" t="0" r="-6471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5255162" y="8788908"/>
            <a:ext cx="1271165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781949" y="8788909"/>
            <a:ext cx="346022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2203" y="2908246"/>
            <a:ext cx="7102087" cy="1198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60"/>
              </a:lnSpc>
            </a:pPr>
            <a:r>
              <a:rPr lang="en-US" sz="8000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92203" y="4389828"/>
            <a:ext cx="7851797" cy="450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00"/>
              </a:lnSpc>
            </a:pPr>
            <a:r>
              <a:rPr lang="en-US" sz="3000" b="true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What is this project about?</a:t>
            </a:r>
          </a:p>
          <a:p>
            <a:pPr algn="just" marL="647700" indent="-323850" lvl="1">
              <a:lnSpc>
                <a:spcPts val="5100"/>
              </a:lnSpc>
              <a:buFont typeface="Arial"/>
              <a:buChar char="•"/>
            </a:pPr>
            <a:r>
              <a:rPr lang="en-US" sz="3000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A</a:t>
            </a:r>
            <a:r>
              <a:rPr lang="en-US" sz="3000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 smart workout suggestion system that gives users personalized fitness plans.</a:t>
            </a:r>
          </a:p>
          <a:p>
            <a:pPr algn="just" marL="647700" indent="-323850" lvl="1">
              <a:lnSpc>
                <a:spcPts val="5100"/>
              </a:lnSpc>
              <a:buFont typeface="Arial"/>
              <a:buChar char="•"/>
            </a:pPr>
            <a:r>
              <a:rPr lang="en-US" sz="3000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Uses basic AI (rule-based logic).</a:t>
            </a:r>
          </a:p>
          <a:p>
            <a:pPr algn="just" marL="647700" indent="-323850" lvl="1">
              <a:lnSpc>
                <a:spcPts val="5100"/>
              </a:lnSpc>
              <a:buFont typeface="Arial"/>
              <a:buChar char="•"/>
            </a:pPr>
            <a:r>
              <a:rPr lang="en-US" sz="3000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Designed to adapt to user profiles and progress over time.</a:t>
            </a:r>
          </a:p>
          <a:p>
            <a:pPr algn="just">
              <a:lnSpc>
                <a:spcPts val="5100"/>
              </a:lnSpc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0" y="0"/>
            <a:ext cx="18288000" cy="1969218"/>
            <a:chOff x="0" y="0"/>
            <a:chExt cx="812800" cy="8752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7521"/>
            </a:xfrm>
            <a:custGeom>
              <a:avLst/>
              <a:gdLst/>
              <a:ahLst/>
              <a:cxnLst/>
              <a:rect r="r" b="b" t="t" l="l"/>
              <a:pathLst>
                <a:path h="8752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7521"/>
                  </a:lnTo>
                  <a:lnTo>
                    <a:pt x="0" y="87521"/>
                  </a:lnTo>
                  <a:close/>
                </a:path>
              </a:pathLst>
            </a:custGeom>
            <a:gradFill rotWithShape="true">
              <a:gsLst>
                <a:gs pos="0">
                  <a:srgbClr val="164876">
                    <a:alpha val="30000"/>
                  </a:srgbClr>
                </a:gs>
                <a:gs pos="100000">
                  <a:srgbClr val="3099FA">
                    <a:alpha val="30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125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5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50621" y="8762264"/>
            <a:ext cx="608679" cy="602564"/>
            <a:chOff x="0" y="0"/>
            <a:chExt cx="85797" cy="849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797" cy="84935"/>
            </a:xfrm>
            <a:custGeom>
              <a:avLst/>
              <a:gdLst/>
              <a:ahLst/>
              <a:cxnLst/>
              <a:rect r="r" b="b" t="t" l="l"/>
              <a:pathLst>
                <a:path h="84935" w="85797">
                  <a:moveTo>
                    <a:pt x="42467" y="0"/>
                  </a:moveTo>
                  <a:lnTo>
                    <a:pt x="43329" y="0"/>
                  </a:lnTo>
                  <a:cubicBezTo>
                    <a:pt x="54592" y="0"/>
                    <a:pt x="65394" y="4474"/>
                    <a:pt x="73358" y="12438"/>
                  </a:cubicBezTo>
                  <a:cubicBezTo>
                    <a:pt x="81322" y="20403"/>
                    <a:pt x="85797" y="31204"/>
                    <a:pt x="85797" y="42467"/>
                  </a:cubicBezTo>
                  <a:lnTo>
                    <a:pt x="85797" y="42467"/>
                  </a:lnTo>
                  <a:cubicBezTo>
                    <a:pt x="85797" y="65921"/>
                    <a:pt x="66783" y="84935"/>
                    <a:pt x="43329" y="84935"/>
                  </a:cubicBezTo>
                  <a:lnTo>
                    <a:pt x="42467" y="84935"/>
                  </a:lnTo>
                  <a:cubicBezTo>
                    <a:pt x="19013" y="84935"/>
                    <a:pt x="0" y="65921"/>
                    <a:pt x="0" y="42467"/>
                  </a:cubicBezTo>
                  <a:lnTo>
                    <a:pt x="0" y="42467"/>
                  </a:lnTo>
                  <a:cubicBezTo>
                    <a:pt x="0" y="19013"/>
                    <a:pt x="19013" y="0"/>
                    <a:pt x="424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164876">
                      <a:alpha val="100000"/>
                    </a:srgbClr>
                  </a:gs>
                  <a:gs pos="100000">
                    <a:srgbClr val="3099F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5797" cy="142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008653" y="2640491"/>
            <a:ext cx="2345057" cy="4690115"/>
            <a:chOff x="0" y="0"/>
            <a:chExt cx="3175000" cy="6350000"/>
          </a:xfrm>
        </p:grpSpPr>
        <p:sp>
          <p:nvSpPr>
            <p:cNvPr name="Freeform 6" id="6"/>
            <p:cNvSpPr/>
            <p:nvPr/>
          </p:nvSpPr>
          <p:spPr>
            <a:xfrm flipH="tru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508000" y="6350000"/>
                  </a:move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16500" t="0" r="-1650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5255162" y="8788908"/>
            <a:ext cx="1271165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81949" y="8788909"/>
            <a:ext cx="346022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41449" y="3127496"/>
            <a:ext cx="7049295" cy="119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60"/>
              </a:lnSpc>
            </a:pPr>
            <a:r>
              <a:rPr lang="en-US" sz="8000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Goals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41449" y="4219571"/>
            <a:ext cx="7049295" cy="484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5231" indent="-272615" lvl="1">
              <a:lnSpc>
                <a:spcPts val="4293"/>
              </a:lnSpc>
              <a:buFont typeface="Arial"/>
              <a:buChar char="•"/>
            </a:pPr>
            <a:r>
              <a:rPr lang="en-US" sz="252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</a:t>
            </a:r>
            <a:r>
              <a:rPr lang="en-US" sz="252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ovide customized workout plans based on user input.</a:t>
            </a:r>
          </a:p>
          <a:p>
            <a:pPr algn="just" marL="545231" indent="-272615" lvl="1">
              <a:lnSpc>
                <a:spcPts val="4293"/>
              </a:lnSpc>
              <a:buFont typeface="Arial"/>
              <a:buChar char="•"/>
            </a:pPr>
            <a:r>
              <a:rPr lang="en-US" sz="252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Ensure workouts are practical for user's available equipment.</a:t>
            </a:r>
          </a:p>
          <a:p>
            <a:pPr algn="just" marL="545231" indent="-272615" lvl="1">
              <a:lnSpc>
                <a:spcPts val="4293"/>
              </a:lnSpc>
              <a:buFont typeface="Arial"/>
              <a:buChar char="•"/>
            </a:pPr>
            <a:r>
              <a:rPr lang="en-US" sz="252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Track user progress and adjust plans accordingly.</a:t>
            </a:r>
          </a:p>
          <a:p>
            <a:pPr algn="just" marL="545231" indent="-272615" lvl="1">
              <a:lnSpc>
                <a:spcPts val="4293"/>
              </a:lnSpc>
              <a:buFont typeface="Arial"/>
              <a:buChar char="•"/>
            </a:pPr>
            <a:r>
              <a:rPr lang="en-US" sz="252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Estimate calories burned to give health feedback.</a:t>
            </a:r>
          </a:p>
          <a:p>
            <a:pPr algn="just">
              <a:lnSpc>
                <a:spcPts val="4293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4756849" y="3714952"/>
            <a:ext cx="2345057" cy="4690115"/>
            <a:chOff x="0" y="0"/>
            <a:chExt cx="3175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16500" t="0" r="-1650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1781932" y="7796461"/>
            <a:ext cx="2232546" cy="2232546"/>
          </a:xfrm>
          <a:custGeom>
            <a:avLst/>
            <a:gdLst/>
            <a:ahLst/>
            <a:cxnLst/>
            <a:rect r="r" b="b" t="t" l="l"/>
            <a:pathLst>
              <a:path h="2232546" w="2232546">
                <a:moveTo>
                  <a:pt x="0" y="0"/>
                </a:moveTo>
                <a:lnTo>
                  <a:pt x="2232546" y="0"/>
                </a:lnTo>
                <a:lnTo>
                  <a:pt x="2232546" y="2232545"/>
                </a:lnTo>
                <a:lnTo>
                  <a:pt x="0" y="2232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895984" y="2708968"/>
            <a:ext cx="994760" cy="994760"/>
          </a:xfrm>
          <a:custGeom>
            <a:avLst/>
            <a:gdLst/>
            <a:ahLst/>
            <a:cxnLst/>
            <a:rect r="r" b="b" t="t" l="l"/>
            <a:pathLst>
              <a:path h="994760" w="994760">
                <a:moveTo>
                  <a:pt x="0" y="0"/>
                </a:moveTo>
                <a:lnTo>
                  <a:pt x="994760" y="0"/>
                </a:lnTo>
                <a:lnTo>
                  <a:pt x="994760" y="994761"/>
                </a:lnTo>
                <a:lnTo>
                  <a:pt x="0" y="9947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055419" y="2708968"/>
            <a:ext cx="540358" cy="540358"/>
          </a:xfrm>
          <a:custGeom>
            <a:avLst/>
            <a:gdLst/>
            <a:ahLst/>
            <a:cxnLst/>
            <a:rect r="r" b="b" t="t" l="l"/>
            <a:pathLst>
              <a:path h="540358" w="540358">
                <a:moveTo>
                  <a:pt x="0" y="0"/>
                </a:moveTo>
                <a:lnTo>
                  <a:pt x="540357" y="0"/>
                </a:lnTo>
                <a:lnTo>
                  <a:pt x="540357" y="540358"/>
                </a:lnTo>
                <a:lnTo>
                  <a:pt x="0" y="5403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0" y="0"/>
            <a:ext cx="18288000" cy="1969218"/>
            <a:chOff x="0" y="0"/>
            <a:chExt cx="812800" cy="8752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7521"/>
            </a:xfrm>
            <a:custGeom>
              <a:avLst/>
              <a:gdLst/>
              <a:ahLst/>
              <a:cxnLst/>
              <a:rect r="r" b="b" t="t" l="l"/>
              <a:pathLst>
                <a:path h="8752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7521"/>
                  </a:lnTo>
                  <a:lnTo>
                    <a:pt x="0" y="87521"/>
                  </a:lnTo>
                  <a:close/>
                </a:path>
              </a:pathLst>
            </a:custGeom>
            <a:gradFill rotWithShape="true">
              <a:gsLst>
                <a:gs pos="0">
                  <a:srgbClr val="164876">
                    <a:alpha val="30000"/>
                  </a:srgbClr>
                </a:gs>
                <a:gs pos="100000">
                  <a:srgbClr val="3099FA">
                    <a:alpha val="30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125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5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50621" y="8762264"/>
            <a:ext cx="608679" cy="602564"/>
            <a:chOff x="0" y="0"/>
            <a:chExt cx="85797" cy="849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797" cy="84935"/>
            </a:xfrm>
            <a:custGeom>
              <a:avLst/>
              <a:gdLst/>
              <a:ahLst/>
              <a:cxnLst/>
              <a:rect r="r" b="b" t="t" l="l"/>
              <a:pathLst>
                <a:path h="84935" w="85797">
                  <a:moveTo>
                    <a:pt x="42467" y="0"/>
                  </a:moveTo>
                  <a:lnTo>
                    <a:pt x="43329" y="0"/>
                  </a:lnTo>
                  <a:cubicBezTo>
                    <a:pt x="54592" y="0"/>
                    <a:pt x="65394" y="4474"/>
                    <a:pt x="73358" y="12438"/>
                  </a:cubicBezTo>
                  <a:cubicBezTo>
                    <a:pt x="81322" y="20403"/>
                    <a:pt x="85797" y="31204"/>
                    <a:pt x="85797" y="42467"/>
                  </a:cubicBezTo>
                  <a:lnTo>
                    <a:pt x="85797" y="42467"/>
                  </a:lnTo>
                  <a:cubicBezTo>
                    <a:pt x="85797" y="65921"/>
                    <a:pt x="66783" y="84935"/>
                    <a:pt x="43329" y="84935"/>
                  </a:cubicBezTo>
                  <a:lnTo>
                    <a:pt x="42467" y="84935"/>
                  </a:lnTo>
                  <a:cubicBezTo>
                    <a:pt x="19013" y="84935"/>
                    <a:pt x="0" y="65921"/>
                    <a:pt x="0" y="42467"/>
                  </a:cubicBezTo>
                  <a:lnTo>
                    <a:pt x="0" y="42467"/>
                  </a:lnTo>
                  <a:cubicBezTo>
                    <a:pt x="0" y="19013"/>
                    <a:pt x="19013" y="0"/>
                    <a:pt x="424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164876">
                      <a:alpha val="100000"/>
                    </a:srgbClr>
                  </a:gs>
                  <a:gs pos="100000">
                    <a:srgbClr val="3099F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5797" cy="142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506735" y="2520315"/>
            <a:ext cx="2468321" cy="5478335"/>
            <a:chOff x="0" y="0"/>
            <a:chExt cx="2858770" cy="63449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58770" cy="6344920"/>
            </a:xfrm>
            <a:custGeom>
              <a:avLst/>
              <a:gdLst/>
              <a:ahLst/>
              <a:cxnLst/>
              <a:rect r="r" b="b" t="t" l="l"/>
              <a:pathLst>
                <a:path h="6344920" w="2858770">
                  <a:moveTo>
                    <a:pt x="1827530" y="6344920"/>
                  </a:moveTo>
                  <a:lnTo>
                    <a:pt x="0" y="6344920"/>
                  </a:lnTo>
                  <a:lnTo>
                    <a:pt x="0" y="1031240"/>
                  </a:lnTo>
                  <a:cubicBezTo>
                    <a:pt x="0" y="461010"/>
                    <a:pt x="461010" y="0"/>
                    <a:pt x="1031240" y="0"/>
                  </a:cubicBezTo>
                  <a:lnTo>
                    <a:pt x="2858770" y="0"/>
                  </a:lnTo>
                  <a:lnTo>
                    <a:pt x="2858770" y="5313680"/>
                  </a:lnTo>
                  <a:cubicBezTo>
                    <a:pt x="2858770" y="5883910"/>
                    <a:pt x="2397760" y="6344920"/>
                    <a:pt x="1827530" y="6344920"/>
                  </a:cubicBezTo>
                  <a:close/>
                </a:path>
              </a:pathLst>
            </a:custGeom>
            <a:blipFill>
              <a:blip r:embed="rId2"/>
              <a:stretch>
                <a:fillRect l="-24074" t="0" r="-24074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5255162" y="8788908"/>
            <a:ext cx="1271165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81949" y="8788909"/>
            <a:ext cx="346022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625351" y="3106117"/>
            <a:ext cx="2468321" cy="5478335"/>
            <a:chOff x="0" y="0"/>
            <a:chExt cx="2858770" cy="6344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58770" cy="6344920"/>
            </a:xfrm>
            <a:custGeom>
              <a:avLst/>
              <a:gdLst/>
              <a:ahLst/>
              <a:cxnLst/>
              <a:rect r="r" b="b" t="t" l="l"/>
              <a:pathLst>
                <a:path h="6344920" w="2858770">
                  <a:moveTo>
                    <a:pt x="1827530" y="6344920"/>
                  </a:moveTo>
                  <a:lnTo>
                    <a:pt x="0" y="6344920"/>
                  </a:lnTo>
                  <a:lnTo>
                    <a:pt x="0" y="1031240"/>
                  </a:lnTo>
                  <a:cubicBezTo>
                    <a:pt x="0" y="461010"/>
                    <a:pt x="461010" y="0"/>
                    <a:pt x="1031240" y="0"/>
                  </a:cubicBezTo>
                  <a:lnTo>
                    <a:pt x="2858770" y="0"/>
                  </a:lnTo>
                  <a:lnTo>
                    <a:pt x="2858770" y="5313680"/>
                  </a:lnTo>
                  <a:cubicBezTo>
                    <a:pt x="2858770" y="5883910"/>
                    <a:pt x="2397760" y="6344920"/>
                    <a:pt x="1827530" y="6344920"/>
                  </a:cubicBezTo>
                  <a:close/>
                </a:path>
              </a:pathLst>
            </a:custGeom>
            <a:blipFill>
              <a:blip r:embed="rId3"/>
              <a:stretch>
                <a:fillRect l="-23796" t="0" r="-23796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041913" y="2815039"/>
            <a:ext cx="6169734" cy="119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60"/>
              </a:lnSpc>
            </a:pPr>
            <a:r>
              <a:rPr lang="en-US" sz="8000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User Inputs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41913" y="4197744"/>
            <a:ext cx="5276576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00"/>
              </a:lnSpc>
            </a:pPr>
            <a:r>
              <a:rPr lang="en-US" sz="3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The system collects: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41913" y="8289189"/>
            <a:ext cx="7219949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00"/>
              </a:lnSpc>
            </a:pPr>
            <a:r>
              <a:rPr lang="en-US" sz="3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These inputs help tailor the workout recommendation.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8599640" y="6909069"/>
            <a:ext cx="1702382" cy="1702382"/>
          </a:xfrm>
          <a:custGeom>
            <a:avLst/>
            <a:gdLst/>
            <a:ahLst/>
            <a:cxnLst/>
            <a:rect r="r" b="b" t="t" l="l"/>
            <a:pathLst>
              <a:path h="1702382" w="1702382">
                <a:moveTo>
                  <a:pt x="0" y="0"/>
                </a:moveTo>
                <a:lnTo>
                  <a:pt x="1702382" y="0"/>
                </a:lnTo>
                <a:lnTo>
                  <a:pt x="1702382" y="1702383"/>
                </a:lnTo>
                <a:lnTo>
                  <a:pt x="0" y="17023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630591" y="2298609"/>
            <a:ext cx="994760" cy="994760"/>
          </a:xfrm>
          <a:custGeom>
            <a:avLst/>
            <a:gdLst/>
            <a:ahLst/>
            <a:cxnLst/>
            <a:rect r="r" b="b" t="t" l="l"/>
            <a:pathLst>
              <a:path h="994760" w="994760">
                <a:moveTo>
                  <a:pt x="0" y="0"/>
                </a:moveTo>
                <a:lnTo>
                  <a:pt x="994761" y="0"/>
                </a:lnTo>
                <a:lnTo>
                  <a:pt x="994761" y="994760"/>
                </a:lnTo>
                <a:lnTo>
                  <a:pt x="0" y="9947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180652" y="3106117"/>
            <a:ext cx="540358" cy="540358"/>
          </a:xfrm>
          <a:custGeom>
            <a:avLst/>
            <a:gdLst/>
            <a:ahLst/>
            <a:cxnLst/>
            <a:rect r="r" b="b" t="t" l="l"/>
            <a:pathLst>
              <a:path h="540358" w="540358">
                <a:moveTo>
                  <a:pt x="0" y="0"/>
                </a:moveTo>
                <a:lnTo>
                  <a:pt x="540358" y="0"/>
                </a:lnTo>
                <a:lnTo>
                  <a:pt x="540358" y="540358"/>
                </a:lnTo>
                <a:lnTo>
                  <a:pt x="0" y="5403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041913" y="4888078"/>
            <a:ext cx="6116809" cy="3874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7844" indent="-278922" lvl="1">
              <a:lnSpc>
                <a:spcPts val="4392"/>
              </a:lnSpc>
              <a:buFont typeface="Arial"/>
              <a:buChar char="•"/>
            </a:pPr>
            <a:r>
              <a:rPr lang="en-US" b="true" sz="2583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Age</a:t>
            </a:r>
          </a:p>
          <a:p>
            <a:pPr algn="l" marL="557844" indent="-278922" lvl="1">
              <a:lnSpc>
                <a:spcPts val="4392"/>
              </a:lnSpc>
              <a:buFont typeface="Arial"/>
              <a:buChar char="•"/>
            </a:pPr>
            <a:r>
              <a:rPr lang="en-US" b="true" sz="2583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Gender</a:t>
            </a:r>
          </a:p>
          <a:p>
            <a:pPr algn="l" marL="557844" indent="-278922" lvl="1">
              <a:lnSpc>
                <a:spcPts val="4392"/>
              </a:lnSpc>
              <a:buFont typeface="Arial"/>
              <a:buChar char="•"/>
            </a:pPr>
            <a:r>
              <a:rPr lang="en-US" b="true" sz="2583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Fitness Goal </a:t>
            </a:r>
            <a:r>
              <a:rPr lang="en-US" sz="258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– Lose Weight, Build Muscle, Maintain Fitness</a:t>
            </a:r>
          </a:p>
          <a:p>
            <a:pPr algn="l" marL="557844" indent="-278922" lvl="1">
              <a:lnSpc>
                <a:spcPts val="4392"/>
              </a:lnSpc>
              <a:buFont typeface="Arial"/>
              <a:buChar char="•"/>
            </a:pPr>
            <a:r>
              <a:rPr lang="en-US" b="true" sz="2583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Equipment Available </a:t>
            </a:r>
            <a:r>
              <a:rPr lang="en-US" sz="258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– None, Home, Gym</a:t>
            </a:r>
          </a:p>
          <a:p>
            <a:pPr algn="ctr">
              <a:lnSpc>
                <a:spcPts val="4392"/>
              </a:lnSpc>
              <a:spcBef>
                <a:spcPct val="0"/>
              </a:spcBef>
            </a:pPr>
          </a:p>
        </p:txBody>
      </p:sp>
      <p:grpSp>
        <p:nvGrpSpPr>
          <p:cNvPr name="Group 18" id="18"/>
          <p:cNvGrpSpPr/>
          <p:nvPr/>
        </p:nvGrpSpPr>
        <p:grpSpPr>
          <a:xfrm rot="0">
            <a:off x="0" y="44091"/>
            <a:ext cx="18288000" cy="1969218"/>
            <a:chOff x="0" y="0"/>
            <a:chExt cx="812800" cy="8752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7521"/>
            </a:xfrm>
            <a:custGeom>
              <a:avLst/>
              <a:gdLst/>
              <a:ahLst/>
              <a:cxnLst/>
              <a:rect r="r" b="b" t="t" l="l"/>
              <a:pathLst>
                <a:path h="8752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7521"/>
                  </a:lnTo>
                  <a:lnTo>
                    <a:pt x="0" y="87521"/>
                  </a:lnTo>
                  <a:close/>
                </a:path>
              </a:pathLst>
            </a:custGeom>
            <a:gradFill rotWithShape="true">
              <a:gsLst>
                <a:gs pos="0">
                  <a:srgbClr val="164876">
                    <a:alpha val="30000"/>
                  </a:srgbClr>
                </a:gs>
                <a:gs pos="100000">
                  <a:srgbClr val="3099FA">
                    <a:alpha val="30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812800" cy="125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5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50621" y="8762264"/>
            <a:ext cx="608679" cy="602564"/>
            <a:chOff x="0" y="0"/>
            <a:chExt cx="85797" cy="849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797" cy="84935"/>
            </a:xfrm>
            <a:custGeom>
              <a:avLst/>
              <a:gdLst/>
              <a:ahLst/>
              <a:cxnLst/>
              <a:rect r="r" b="b" t="t" l="l"/>
              <a:pathLst>
                <a:path h="84935" w="85797">
                  <a:moveTo>
                    <a:pt x="42467" y="0"/>
                  </a:moveTo>
                  <a:lnTo>
                    <a:pt x="43329" y="0"/>
                  </a:lnTo>
                  <a:cubicBezTo>
                    <a:pt x="54592" y="0"/>
                    <a:pt x="65394" y="4474"/>
                    <a:pt x="73358" y="12438"/>
                  </a:cubicBezTo>
                  <a:cubicBezTo>
                    <a:pt x="81322" y="20403"/>
                    <a:pt x="85797" y="31204"/>
                    <a:pt x="85797" y="42467"/>
                  </a:cubicBezTo>
                  <a:lnTo>
                    <a:pt x="85797" y="42467"/>
                  </a:lnTo>
                  <a:cubicBezTo>
                    <a:pt x="85797" y="65921"/>
                    <a:pt x="66783" y="84935"/>
                    <a:pt x="43329" y="84935"/>
                  </a:cubicBezTo>
                  <a:lnTo>
                    <a:pt x="42467" y="84935"/>
                  </a:lnTo>
                  <a:cubicBezTo>
                    <a:pt x="19013" y="84935"/>
                    <a:pt x="0" y="65921"/>
                    <a:pt x="0" y="42467"/>
                  </a:cubicBezTo>
                  <a:lnTo>
                    <a:pt x="0" y="42467"/>
                  </a:lnTo>
                  <a:cubicBezTo>
                    <a:pt x="0" y="19013"/>
                    <a:pt x="19013" y="0"/>
                    <a:pt x="424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164876">
                      <a:alpha val="100000"/>
                    </a:srgbClr>
                  </a:gs>
                  <a:gs pos="100000">
                    <a:srgbClr val="3099F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5797" cy="142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623943" y="2768795"/>
            <a:ext cx="3714653" cy="3836493"/>
            <a:chOff x="0" y="0"/>
            <a:chExt cx="6350000" cy="65582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27567" t="0" r="-27567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001B56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5255162" y="8788908"/>
            <a:ext cx="1271165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781949" y="8788909"/>
            <a:ext cx="346022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69224" y="2987825"/>
            <a:ext cx="8557102" cy="2510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59"/>
              </a:lnSpc>
            </a:pPr>
            <a:r>
              <a:rPr lang="en-US" sz="6036" b="true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Rule-Based AI Logic</a:t>
            </a:r>
          </a:p>
          <a:p>
            <a:pPr algn="l">
              <a:lnSpc>
                <a:spcPts val="6459"/>
              </a:lnSpc>
            </a:pPr>
          </a:p>
          <a:p>
            <a:pPr algn="l">
              <a:lnSpc>
                <a:spcPts val="6459"/>
              </a:lnSpc>
            </a:pP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3169527" y="4158064"/>
            <a:ext cx="3714653" cy="3836493"/>
            <a:chOff x="0" y="0"/>
            <a:chExt cx="6350000" cy="655828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3"/>
              <a:stretch>
                <a:fillRect l="-41874" t="0" r="-41874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001B56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7969224" y="3858794"/>
            <a:ext cx="8113512" cy="237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b="true" sz="2799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H</a:t>
            </a:r>
            <a:r>
              <a:rPr lang="en-US" b="true" sz="2799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ow the system decides the workout type:</a:t>
            </a:r>
          </a:p>
          <a:p>
            <a:pPr algn="just" marL="604519" indent="-302260" lvl="1">
              <a:lnSpc>
                <a:spcPts val="4759"/>
              </a:lnSpc>
              <a:buFont typeface="Arial"/>
              <a:buChar char="•"/>
            </a:pPr>
            <a:r>
              <a:rPr lang="en-US" sz="2799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Uses conditional statements (if-else rules).</a:t>
            </a:r>
          </a:p>
          <a:p>
            <a:pPr algn="just" marL="604519" indent="-302260" lvl="1">
              <a:lnSpc>
                <a:spcPts val="4759"/>
              </a:lnSpc>
              <a:buFont typeface="Arial"/>
              <a:buChar char="•"/>
            </a:pPr>
            <a:r>
              <a:rPr lang="en-US" sz="2799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No ML — all logic is hardcoded based on input.</a:t>
            </a:r>
          </a:p>
          <a:p>
            <a:pPr algn="just">
              <a:lnSpc>
                <a:spcPts val="4759"/>
              </a:lnSpc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5338596" y="8098085"/>
            <a:ext cx="2232546" cy="2232546"/>
          </a:xfrm>
          <a:custGeom>
            <a:avLst/>
            <a:gdLst/>
            <a:ahLst/>
            <a:cxnLst/>
            <a:rect r="r" b="b" t="t" l="l"/>
            <a:pathLst>
              <a:path h="2232546" w="2232546">
                <a:moveTo>
                  <a:pt x="0" y="0"/>
                </a:moveTo>
                <a:lnTo>
                  <a:pt x="2232546" y="0"/>
                </a:lnTo>
                <a:lnTo>
                  <a:pt x="2232546" y="2232546"/>
                </a:lnTo>
                <a:lnTo>
                  <a:pt x="0" y="2232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153241" y="2271415"/>
            <a:ext cx="994760" cy="994760"/>
          </a:xfrm>
          <a:custGeom>
            <a:avLst/>
            <a:gdLst/>
            <a:ahLst/>
            <a:cxnLst/>
            <a:rect r="r" b="b" t="t" l="l"/>
            <a:pathLst>
              <a:path h="994760" w="994760">
                <a:moveTo>
                  <a:pt x="0" y="0"/>
                </a:moveTo>
                <a:lnTo>
                  <a:pt x="994760" y="0"/>
                </a:lnTo>
                <a:lnTo>
                  <a:pt x="994760" y="994760"/>
                </a:lnTo>
                <a:lnTo>
                  <a:pt x="0" y="9947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3943" y="7429667"/>
            <a:ext cx="540358" cy="540358"/>
          </a:xfrm>
          <a:custGeom>
            <a:avLst/>
            <a:gdLst/>
            <a:ahLst/>
            <a:cxnLst/>
            <a:rect r="r" b="b" t="t" l="l"/>
            <a:pathLst>
              <a:path h="540358" w="540358">
                <a:moveTo>
                  <a:pt x="0" y="0"/>
                </a:moveTo>
                <a:lnTo>
                  <a:pt x="540358" y="0"/>
                </a:lnTo>
                <a:lnTo>
                  <a:pt x="540358" y="540358"/>
                </a:lnTo>
                <a:lnTo>
                  <a:pt x="0" y="5403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7969224" y="6090820"/>
            <a:ext cx="7921520" cy="329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20"/>
              </a:lnSpc>
            </a:pPr>
            <a:r>
              <a:rPr lang="en-US" sz="26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Example Logic:</a:t>
            </a:r>
          </a:p>
          <a:p>
            <a:pPr algn="just">
              <a:lnSpc>
                <a:spcPts val="4420"/>
              </a:lnSpc>
            </a:pPr>
            <a:r>
              <a:rPr lang="en-US" sz="2600">
                <a:solidFill>
                  <a:srgbClr val="00BF63"/>
                </a:solidFill>
                <a:latin typeface="Arimo"/>
                <a:ea typeface="Arimo"/>
                <a:cs typeface="Arimo"/>
                <a:sym typeface="Arimo"/>
              </a:rPr>
              <a:t>if </a:t>
            </a:r>
            <a:r>
              <a:rPr lang="en-US" sz="26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goal ==</a:t>
            </a:r>
            <a:r>
              <a:rPr lang="en-US" sz="2600">
                <a:solidFill>
                  <a:srgbClr val="00BF63"/>
                </a:solidFill>
                <a:latin typeface="Arimo"/>
                <a:ea typeface="Arimo"/>
                <a:cs typeface="Arimo"/>
                <a:sym typeface="Arimo"/>
              </a:rPr>
              <a:t> "Lose Weight"</a:t>
            </a:r>
            <a:r>
              <a:rPr lang="en-US" sz="26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and equipment == </a:t>
            </a:r>
            <a:r>
              <a:rPr lang="en-US" sz="2600">
                <a:solidFill>
                  <a:srgbClr val="00BF63"/>
                </a:solidFill>
                <a:latin typeface="Arimo"/>
                <a:ea typeface="Arimo"/>
                <a:cs typeface="Arimo"/>
                <a:sym typeface="Arimo"/>
              </a:rPr>
              <a:t>"None"</a:t>
            </a:r>
            <a:r>
              <a:rPr lang="en-US" sz="26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:</a:t>
            </a:r>
          </a:p>
          <a:p>
            <a:pPr algn="just">
              <a:lnSpc>
                <a:spcPts val="4420"/>
              </a:lnSpc>
            </a:pPr>
            <a:r>
              <a:rPr lang="en-US" sz="26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plan_type =</a:t>
            </a:r>
            <a:r>
              <a:rPr lang="en-US" sz="2600">
                <a:solidFill>
                  <a:srgbClr val="00BF63"/>
                </a:solidFill>
                <a:latin typeface="Arimo"/>
                <a:ea typeface="Arimo"/>
                <a:cs typeface="Arimo"/>
                <a:sym typeface="Arimo"/>
              </a:rPr>
              <a:t> "Bodyweight Cardio"</a:t>
            </a:r>
          </a:p>
          <a:p>
            <a:pPr algn="just">
              <a:lnSpc>
                <a:spcPts val="4420"/>
              </a:lnSpc>
            </a:pPr>
          </a:p>
          <a:p>
            <a:pPr algn="just">
              <a:lnSpc>
                <a:spcPts val="4420"/>
              </a:lnSpc>
            </a:pPr>
            <a:r>
              <a:rPr lang="en-US" sz="26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This logic classifies the user into a workout category.</a:t>
            </a:r>
          </a:p>
          <a:p>
            <a:pPr algn="just">
              <a:lnSpc>
                <a:spcPts val="4420"/>
              </a:lnSpc>
            </a:pPr>
          </a:p>
        </p:txBody>
      </p:sp>
      <p:grpSp>
        <p:nvGrpSpPr>
          <p:cNvPr name="Group 19" id="19"/>
          <p:cNvGrpSpPr/>
          <p:nvPr/>
        </p:nvGrpSpPr>
        <p:grpSpPr>
          <a:xfrm rot="0">
            <a:off x="0" y="44091"/>
            <a:ext cx="18288000" cy="1969218"/>
            <a:chOff x="0" y="0"/>
            <a:chExt cx="812800" cy="8752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7521"/>
            </a:xfrm>
            <a:custGeom>
              <a:avLst/>
              <a:gdLst/>
              <a:ahLst/>
              <a:cxnLst/>
              <a:rect r="r" b="b" t="t" l="l"/>
              <a:pathLst>
                <a:path h="8752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7521"/>
                  </a:lnTo>
                  <a:lnTo>
                    <a:pt x="0" y="87521"/>
                  </a:lnTo>
                  <a:close/>
                </a:path>
              </a:pathLst>
            </a:custGeom>
            <a:gradFill rotWithShape="true">
              <a:gsLst>
                <a:gs pos="0">
                  <a:srgbClr val="164876">
                    <a:alpha val="30000"/>
                  </a:srgbClr>
                </a:gs>
                <a:gs pos="100000">
                  <a:srgbClr val="3099FA">
                    <a:alpha val="30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12800" cy="125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5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50621" y="8762264"/>
            <a:ext cx="608679" cy="602564"/>
            <a:chOff x="0" y="0"/>
            <a:chExt cx="85797" cy="849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797" cy="84935"/>
            </a:xfrm>
            <a:custGeom>
              <a:avLst/>
              <a:gdLst/>
              <a:ahLst/>
              <a:cxnLst/>
              <a:rect r="r" b="b" t="t" l="l"/>
              <a:pathLst>
                <a:path h="84935" w="85797">
                  <a:moveTo>
                    <a:pt x="42467" y="0"/>
                  </a:moveTo>
                  <a:lnTo>
                    <a:pt x="43329" y="0"/>
                  </a:lnTo>
                  <a:cubicBezTo>
                    <a:pt x="54592" y="0"/>
                    <a:pt x="65394" y="4474"/>
                    <a:pt x="73358" y="12438"/>
                  </a:cubicBezTo>
                  <a:cubicBezTo>
                    <a:pt x="81322" y="20403"/>
                    <a:pt x="85797" y="31204"/>
                    <a:pt x="85797" y="42467"/>
                  </a:cubicBezTo>
                  <a:lnTo>
                    <a:pt x="85797" y="42467"/>
                  </a:lnTo>
                  <a:cubicBezTo>
                    <a:pt x="85797" y="65921"/>
                    <a:pt x="66783" y="84935"/>
                    <a:pt x="43329" y="84935"/>
                  </a:cubicBezTo>
                  <a:lnTo>
                    <a:pt x="42467" y="84935"/>
                  </a:lnTo>
                  <a:cubicBezTo>
                    <a:pt x="19013" y="84935"/>
                    <a:pt x="0" y="65921"/>
                    <a:pt x="0" y="42467"/>
                  </a:cubicBezTo>
                  <a:lnTo>
                    <a:pt x="0" y="42467"/>
                  </a:lnTo>
                  <a:cubicBezTo>
                    <a:pt x="0" y="19013"/>
                    <a:pt x="19013" y="0"/>
                    <a:pt x="424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164876">
                      <a:alpha val="100000"/>
                    </a:srgbClr>
                  </a:gs>
                  <a:gs pos="100000">
                    <a:srgbClr val="3099F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5797" cy="142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518769" y="2410514"/>
            <a:ext cx="6769231" cy="5246370"/>
            <a:chOff x="0" y="0"/>
            <a:chExt cx="4915927" cy="381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915927" cy="3810000"/>
            </a:xfrm>
            <a:custGeom>
              <a:avLst/>
              <a:gdLst/>
              <a:ahLst/>
              <a:cxnLst/>
              <a:rect r="r" b="b" t="t" l="l"/>
              <a:pathLst>
                <a:path h="3810000" w="4915927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20234" y="0"/>
                    <a:pt x="491593" y="0"/>
                  </a:cubicBezTo>
                  <a:lnTo>
                    <a:pt x="4424334" y="0"/>
                  </a:lnTo>
                  <a:cubicBezTo>
                    <a:pt x="4695693" y="0"/>
                    <a:pt x="4915927" y="284480"/>
                    <a:pt x="4915927" y="635000"/>
                  </a:cubicBezTo>
                  <a:lnTo>
                    <a:pt x="4915927" y="3175000"/>
                  </a:lnTo>
                  <a:cubicBezTo>
                    <a:pt x="4915927" y="3525520"/>
                    <a:pt x="4695693" y="3810000"/>
                    <a:pt x="4424334" y="3810000"/>
                  </a:cubicBezTo>
                  <a:lnTo>
                    <a:pt x="491593" y="3810000"/>
                  </a:lnTo>
                  <a:cubicBezTo>
                    <a:pt x="220234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2"/>
              <a:stretch>
                <a:fillRect l="-10906" t="0" r="-10906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770038" y="2959390"/>
            <a:ext cx="10145259" cy="7022342"/>
            <a:chOff x="0" y="0"/>
            <a:chExt cx="1430030" cy="9898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30030" cy="989838"/>
            </a:xfrm>
            <a:custGeom>
              <a:avLst/>
              <a:gdLst/>
              <a:ahLst/>
              <a:cxnLst/>
              <a:rect r="r" b="b" t="t" l="l"/>
              <a:pathLst>
                <a:path h="989838" w="1430030">
                  <a:moveTo>
                    <a:pt x="55707" y="0"/>
                  </a:moveTo>
                  <a:lnTo>
                    <a:pt x="1374323" y="0"/>
                  </a:lnTo>
                  <a:cubicBezTo>
                    <a:pt x="1405089" y="0"/>
                    <a:pt x="1430030" y="24941"/>
                    <a:pt x="1430030" y="55707"/>
                  </a:cubicBezTo>
                  <a:lnTo>
                    <a:pt x="1430030" y="934131"/>
                  </a:lnTo>
                  <a:cubicBezTo>
                    <a:pt x="1430030" y="964897"/>
                    <a:pt x="1405089" y="989838"/>
                    <a:pt x="1374323" y="989838"/>
                  </a:cubicBezTo>
                  <a:lnTo>
                    <a:pt x="55707" y="989838"/>
                  </a:lnTo>
                  <a:cubicBezTo>
                    <a:pt x="24941" y="989838"/>
                    <a:pt x="0" y="964897"/>
                    <a:pt x="0" y="934131"/>
                  </a:cubicBezTo>
                  <a:lnTo>
                    <a:pt x="0" y="55707"/>
                  </a:lnTo>
                  <a:cubicBezTo>
                    <a:pt x="0" y="24941"/>
                    <a:pt x="24941" y="0"/>
                    <a:pt x="5570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64876">
                    <a:alpha val="30000"/>
                  </a:srgbClr>
                </a:gs>
                <a:gs pos="100000">
                  <a:srgbClr val="3099FA">
                    <a:alpha val="30000"/>
                  </a:srgbClr>
                </a:gs>
              </a:gsLst>
              <a:lin ang="0"/>
            </a:gradFill>
            <a:ln w="38100" cap="rnd">
              <a:solidFill>
                <a:srgbClr val="FFFFFF">
                  <a:alpha val="29804"/>
                </a:srgbClr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430030" cy="10279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018628" y="8054454"/>
            <a:ext cx="2232546" cy="2232546"/>
          </a:xfrm>
          <a:custGeom>
            <a:avLst/>
            <a:gdLst/>
            <a:ahLst/>
            <a:cxnLst/>
            <a:rect r="r" b="b" t="t" l="l"/>
            <a:pathLst>
              <a:path h="2232546" w="2232546">
                <a:moveTo>
                  <a:pt x="0" y="0"/>
                </a:moveTo>
                <a:lnTo>
                  <a:pt x="2232545" y="0"/>
                </a:lnTo>
                <a:lnTo>
                  <a:pt x="2232545" y="2232546"/>
                </a:lnTo>
                <a:lnTo>
                  <a:pt x="0" y="22325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3733001"/>
            <a:ext cx="770038" cy="770038"/>
          </a:xfrm>
          <a:custGeom>
            <a:avLst/>
            <a:gdLst/>
            <a:ahLst/>
            <a:cxnLst/>
            <a:rect r="r" b="b" t="t" l="l"/>
            <a:pathLst>
              <a:path h="770038" w="770038">
                <a:moveTo>
                  <a:pt x="0" y="0"/>
                </a:moveTo>
                <a:lnTo>
                  <a:pt x="770038" y="0"/>
                </a:lnTo>
                <a:lnTo>
                  <a:pt x="770038" y="770038"/>
                </a:lnTo>
                <a:lnTo>
                  <a:pt x="0" y="770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978411" y="1870156"/>
            <a:ext cx="540358" cy="540358"/>
          </a:xfrm>
          <a:custGeom>
            <a:avLst/>
            <a:gdLst/>
            <a:ahLst/>
            <a:cxnLst/>
            <a:rect r="r" b="b" t="t" l="l"/>
            <a:pathLst>
              <a:path h="540358" w="540358">
                <a:moveTo>
                  <a:pt x="0" y="0"/>
                </a:moveTo>
                <a:lnTo>
                  <a:pt x="540358" y="0"/>
                </a:lnTo>
                <a:lnTo>
                  <a:pt x="540358" y="540358"/>
                </a:lnTo>
                <a:lnTo>
                  <a:pt x="0" y="540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63112" y="3264658"/>
            <a:ext cx="9159110" cy="6411806"/>
          </a:xfrm>
          <a:custGeom>
            <a:avLst/>
            <a:gdLst/>
            <a:ahLst/>
            <a:cxnLst/>
            <a:rect r="r" b="b" t="t" l="l"/>
            <a:pathLst>
              <a:path h="6411806" w="9159110">
                <a:moveTo>
                  <a:pt x="0" y="0"/>
                </a:moveTo>
                <a:lnTo>
                  <a:pt x="9159110" y="0"/>
                </a:lnTo>
                <a:lnTo>
                  <a:pt x="9159110" y="6411806"/>
                </a:lnTo>
                <a:lnTo>
                  <a:pt x="0" y="64118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59" t="0" r="-943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255162" y="8788908"/>
            <a:ext cx="1271165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781949" y="8788909"/>
            <a:ext cx="346022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7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23943" y="1898731"/>
            <a:ext cx="6702212" cy="1120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78"/>
              </a:lnSpc>
            </a:pPr>
            <a:r>
              <a:rPr lang="en-US" sz="7549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Decision Tree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0" y="0"/>
            <a:ext cx="18288000" cy="1969218"/>
            <a:chOff x="0" y="0"/>
            <a:chExt cx="812800" cy="8752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7521"/>
            </a:xfrm>
            <a:custGeom>
              <a:avLst/>
              <a:gdLst/>
              <a:ahLst/>
              <a:cxnLst/>
              <a:rect r="r" b="b" t="t" l="l"/>
              <a:pathLst>
                <a:path h="8752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7521"/>
                  </a:lnTo>
                  <a:lnTo>
                    <a:pt x="0" y="87521"/>
                  </a:lnTo>
                  <a:close/>
                </a:path>
              </a:pathLst>
            </a:custGeom>
            <a:gradFill rotWithShape="true">
              <a:gsLst>
                <a:gs pos="0">
                  <a:srgbClr val="164876">
                    <a:alpha val="30000"/>
                  </a:srgbClr>
                </a:gs>
                <a:gs pos="100000">
                  <a:srgbClr val="3099FA">
                    <a:alpha val="30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125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5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50621" y="8762264"/>
            <a:ext cx="608679" cy="602564"/>
            <a:chOff x="0" y="0"/>
            <a:chExt cx="85797" cy="849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797" cy="84935"/>
            </a:xfrm>
            <a:custGeom>
              <a:avLst/>
              <a:gdLst/>
              <a:ahLst/>
              <a:cxnLst/>
              <a:rect r="r" b="b" t="t" l="l"/>
              <a:pathLst>
                <a:path h="84935" w="85797">
                  <a:moveTo>
                    <a:pt x="42467" y="0"/>
                  </a:moveTo>
                  <a:lnTo>
                    <a:pt x="43329" y="0"/>
                  </a:lnTo>
                  <a:cubicBezTo>
                    <a:pt x="54592" y="0"/>
                    <a:pt x="65394" y="4474"/>
                    <a:pt x="73358" y="12438"/>
                  </a:cubicBezTo>
                  <a:cubicBezTo>
                    <a:pt x="81322" y="20403"/>
                    <a:pt x="85797" y="31204"/>
                    <a:pt x="85797" y="42467"/>
                  </a:cubicBezTo>
                  <a:lnTo>
                    <a:pt x="85797" y="42467"/>
                  </a:lnTo>
                  <a:cubicBezTo>
                    <a:pt x="85797" y="65921"/>
                    <a:pt x="66783" y="84935"/>
                    <a:pt x="43329" y="84935"/>
                  </a:cubicBezTo>
                  <a:lnTo>
                    <a:pt x="42467" y="84935"/>
                  </a:lnTo>
                  <a:cubicBezTo>
                    <a:pt x="19013" y="84935"/>
                    <a:pt x="0" y="65921"/>
                    <a:pt x="0" y="42467"/>
                  </a:cubicBezTo>
                  <a:lnTo>
                    <a:pt x="0" y="42467"/>
                  </a:lnTo>
                  <a:cubicBezTo>
                    <a:pt x="0" y="19013"/>
                    <a:pt x="19013" y="0"/>
                    <a:pt x="424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164876">
                      <a:alpha val="100000"/>
                    </a:srgbClr>
                  </a:gs>
                  <a:gs pos="100000">
                    <a:srgbClr val="3099F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5797" cy="142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658415" y="2817179"/>
            <a:ext cx="3468419" cy="6354852"/>
            <a:chOff x="0" y="0"/>
            <a:chExt cx="3462999" cy="63449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462999" cy="6344920"/>
            </a:xfrm>
            <a:custGeom>
              <a:avLst/>
              <a:gdLst/>
              <a:ahLst/>
              <a:cxnLst/>
              <a:rect r="r" b="b" t="t" l="l"/>
              <a:pathLst>
                <a:path h="6344920" w="3462999">
                  <a:moveTo>
                    <a:pt x="2213796" y="6344920"/>
                  </a:moveTo>
                  <a:lnTo>
                    <a:pt x="0" y="6344920"/>
                  </a:lnTo>
                  <a:lnTo>
                    <a:pt x="0" y="1031240"/>
                  </a:lnTo>
                  <a:cubicBezTo>
                    <a:pt x="0" y="461010"/>
                    <a:pt x="558449" y="0"/>
                    <a:pt x="1249202" y="0"/>
                  </a:cubicBezTo>
                  <a:lnTo>
                    <a:pt x="3462998" y="0"/>
                  </a:lnTo>
                  <a:lnTo>
                    <a:pt x="3462998" y="5313680"/>
                  </a:lnTo>
                  <a:cubicBezTo>
                    <a:pt x="3462999" y="5883910"/>
                    <a:pt x="2904550" y="6344920"/>
                    <a:pt x="2213796" y="6344920"/>
                  </a:cubicBezTo>
                  <a:close/>
                </a:path>
              </a:pathLst>
            </a:custGeom>
            <a:blipFill>
              <a:blip r:embed="rId2"/>
              <a:stretch>
                <a:fillRect l="-10920" t="0" r="-1092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780837" y="3103357"/>
            <a:ext cx="608679" cy="602564"/>
            <a:chOff x="0" y="0"/>
            <a:chExt cx="85797" cy="8493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5797" cy="84935"/>
            </a:xfrm>
            <a:custGeom>
              <a:avLst/>
              <a:gdLst/>
              <a:ahLst/>
              <a:cxnLst/>
              <a:rect r="r" b="b" t="t" l="l"/>
              <a:pathLst>
                <a:path h="84935" w="85797">
                  <a:moveTo>
                    <a:pt x="42467" y="0"/>
                  </a:moveTo>
                  <a:lnTo>
                    <a:pt x="43329" y="0"/>
                  </a:lnTo>
                  <a:cubicBezTo>
                    <a:pt x="54592" y="0"/>
                    <a:pt x="65394" y="4474"/>
                    <a:pt x="73358" y="12438"/>
                  </a:cubicBezTo>
                  <a:cubicBezTo>
                    <a:pt x="81322" y="20403"/>
                    <a:pt x="85797" y="31204"/>
                    <a:pt x="85797" y="42467"/>
                  </a:cubicBezTo>
                  <a:lnTo>
                    <a:pt x="85797" y="42467"/>
                  </a:lnTo>
                  <a:cubicBezTo>
                    <a:pt x="85797" y="65921"/>
                    <a:pt x="66783" y="84935"/>
                    <a:pt x="43329" y="84935"/>
                  </a:cubicBezTo>
                  <a:lnTo>
                    <a:pt x="42467" y="84935"/>
                  </a:lnTo>
                  <a:cubicBezTo>
                    <a:pt x="19013" y="84935"/>
                    <a:pt x="0" y="65921"/>
                    <a:pt x="0" y="42467"/>
                  </a:cubicBezTo>
                  <a:lnTo>
                    <a:pt x="0" y="42467"/>
                  </a:lnTo>
                  <a:cubicBezTo>
                    <a:pt x="0" y="19013"/>
                    <a:pt x="19013" y="0"/>
                    <a:pt x="4246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64876">
                    <a:alpha val="100000"/>
                  </a:srgbClr>
                </a:gs>
                <a:gs pos="100000">
                  <a:srgbClr val="3099FA">
                    <a:alpha val="100000"/>
                  </a:srgbClr>
                </a:gs>
              </a:gsLst>
              <a:lin ang="0"/>
            </a:gra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5797" cy="142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780837" y="5132986"/>
            <a:ext cx="608679" cy="602564"/>
            <a:chOff x="0" y="0"/>
            <a:chExt cx="85797" cy="8493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5797" cy="84935"/>
            </a:xfrm>
            <a:custGeom>
              <a:avLst/>
              <a:gdLst/>
              <a:ahLst/>
              <a:cxnLst/>
              <a:rect r="r" b="b" t="t" l="l"/>
              <a:pathLst>
                <a:path h="84935" w="85797">
                  <a:moveTo>
                    <a:pt x="42467" y="0"/>
                  </a:moveTo>
                  <a:lnTo>
                    <a:pt x="43329" y="0"/>
                  </a:lnTo>
                  <a:cubicBezTo>
                    <a:pt x="54592" y="0"/>
                    <a:pt x="65394" y="4474"/>
                    <a:pt x="73358" y="12438"/>
                  </a:cubicBezTo>
                  <a:cubicBezTo>
                    <a:pt x="81322" y="20403"/>
                    <a:pt x="85797" y="31204"/>
                    <a:pt x="85797" y="42467"/>
                  </a:cubicBezTo>
                  <a:lnTo>
                    <a:pt x="85797" y="42467"/>
                  </a:lnTo>
                  <a:cubicBezTo>
                    <a:pt x="85797" y="65921"/>
                    <a:pt x="66783" y="84935"/>
                    <a:pt x="43329" y="84935"/>
                  </a:cubicBezTo>
                  <a:lnTo>
                    <a:pt x="42467" y="84935"/>
                  </a:lnTo>
                  <a:cubicBezTo>
                    <a:pt x="19013" y="84935"/>
                    <a:pt x="0" y="65921"/>
                    <a:pt x="0" y="42467"/>
                  </a:cubicBezTo>
                  <a:lnTo>
                    <a:pt x="0" y="42467"/>
                  </a:lnTo>
                  <a:cubicBezTo>
                    <a:pt x="0" y="19013"/>
                    <a:pt x="19013" y="0"/>
                    <a:pt x="4246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64876">
                    <a:alpha val="100000"/>
                  </a:srgbClr>
                </a:gs>
                <a:gs pos="100000">
                  <a:srgbClr val="3099FA">
                    <a:alpha val="100000"/>
                  </a:srgbClr>
                </a:gs>
              </a:gsLst>
              <a:lin ang="0"/>
            </a:gra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5797" cy="142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780837" y="7155240"/>
            <a:ext cx="608679" cy="602564"/>
            <a:chOff x="0" y="0"/>
            <a:chExt cx="85797" cy="8493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5797" cy="84935"/>
            </a:xfrm>
            <a:custGeom>
              <a:avLst/>
              <a:gdLst/>
              <a:ahLst/>
              <a:cxnLst/>
              <a:rect r="r" b="b" t="t" l="l"/>
              <a:pathLst>
                <a:path h="84935" w="85797">
                  <a:moveTo>
                    <a:pt x="42467" y="0"/>
                  </a:moveTo>
                  <a:lnTo>
                    <a:pt x="43329" y="0"/>
                  </a:lnTo>
                  <a:cubicBezTo>
                    <a:pt x="54592" y="0"/>
                    <a:pt x="65394" y="4474"/>
                    <a:pt x="73358" y="12438"/>
                  </a:cubicBezTo>
                  <a:cubicBezTo>
                    <a:pt x="81322" y="20403"/>
                    <a:pt x="85797" y="31204"/>
                    <a:pt x="85797" y="42467"/>
                  </a:cubicBezTo>
                  <a:lnTo>
                    <a:pt x="85797" y="42467"/>
                  </a:lnTo>
                  <a:cubicBezTo>
                    <a:pt x="85797" y="65921"/>
                    <a:pt x="66783" y="84935"/>
                    <a:pt x="43329" y="84935"/>
                  </a:cubicBezTo>
                  <a:lnTo>
                    <a:pt x="42467" y="84935"/>
                  </a:lnTo>
                  <a:cubicBezTo>
                    <a:pt x="19013" y="84935"/>
                    <a:pt x="0" y="65921"/>
                    <a:pt x="0" y="42467"/>
                  </a:cubicBezTo>
                  <a:lnTo>
                    <a:pt x="0" y="42467"/>
                  </a:lnTo>
                  <a:cubicBezTo>
                    <a:pt x="0" y="19013"/>
                    <a:pt x="19013" y="0"/>
                    <a:pt x="4246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64876">
                    <a:alpha val="100000"/>
                  </a:srgbClr>
                </a:gs>
                <a:gs pos="100000">
                  <a:srgbClr val="3099FA">
                    <a:alpha val="100000"/>
                  </a:srgbClr>
                </a:gs>
              </a:gsLst>
              <a:lin ang="0"/>
            </a:gra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5797" cy="142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6995901" y="8885590"/>
            <a:ext cx="1401410" cy="1401410"/>
          </a:xfrm>
          <a:custGeom>
            <a:avLst/>
            <a:gdLst/>
            <a:ahLst/>
            <a:cxnLst/>
            <a:rect r="r" b="b" t="t" l="l"/>
            <a:pathLst>
              <a:path h="1401410" w="1401410">
                <a:moveTo>
                  <a:pt x="0" y="0"/>
                </a:moveTo>
                <a:lnTo>
                  <a:pt x="1401410" y="0"/>
                </a:lnTo>
                <a:lnTo>
                  <a:pt x="1401410" y="1401410"/>
                </a:lnTo>
                <a:lnTo>
                  <a:pt x="0" y="14014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385007" y="2178480"/>
            <a:ext cx="638700" cy="638700"/>
          </a:xfrm>
          <a:custGeom>
            <a:avLst/>
            <a:gdLst/>
            <a:ahLst/>
            <a:cxnLst/>
            <a:rect r="r" b="b" t="t" l="l"/>
            <a:pathLst>
              <a:path h="638700" w="638700">
                <a:moveTo>
                  <a:pt x="0" y="0"/>
                </a:moveTo>
                <a:lnTo>
                  <a:pt x="638700" y="0"/>
                </a:lnTo>
                <a:lnTo>
                  <a:pt x="638700" y="638699"/>
                </a:lnTo>
                <a:lnTo>
                  <a:pt x="0" y="638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49893" y="1908301"/>
            <a:ext cx="540358" cy="540358"/>
          </a:xfrm>
          <a:custGeom>
            <a:avLst/>
            <a:gdLst/>
            <a:ahLst/>
            <a:cxnLst/>
            <a:rect r="r" b="b" t="t" l="l"/>
            <a:pathLst>
              <a:path h="540358" w="540358">
                <a:moveTo>
                  <a:pt x="0" y="0"/>
                </a:moveTo>
                <a:lnTo>
                  <a:pt x="540358" y="0"/>
                </a:lnTo>
                <a:lnTo>
                  <a:pt x="540358" y="540357"/>
                </a:lnTo>
                <a:lnTo>
                  <a:pt x="0" y="5403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953805" y="5298488"/>
            <a:ext cx="262742" cy="264183"/>
          </a:xfrm>
          <a:custGeom>
            <a:avLst/>
            <a:gdLst/>
            <a:ahLst/>
            <a:cxnLst/>
            <a:rect r="r" b="b" t="t" l="l"/>
            <a:pathLst>
              <a:path h="264183" w="262742">
                <a:moveTo>
                  <a:pt x="0" y="0"/>
                </a:moveTo>
                <a:lnTo>
                  <a:pt x="262742" y="0"/>
                </a:lnTo>
                <a:lnTo>
                  <a:pt x="262742" y="264184"/>
                </a:lnTo>
                <a:lnTo>
                  <a:pt x="0" y="2641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938914" y="3258687"/>
            <a:ext cx="292524" cy="292524"/>
          </a:xfrm>
          <a:custGeom>
            <a:avLst/>
            <a:gdLst/>
            <a:ahLst/>
            <a:cxnLst/>
            <a:rect r="r" b="b" t="t" l="l"/>
            <a:pathLst>
              <a:path h="292524" w="292524">
                <a:moveTo>
                  <a:pt x="0" y="0"/>
                </a:moveTo>
                <a:lnTo>
                  <a:pt x="292524" y="0"/>
                </a:lnTo>
                <a:lnTo>
                  <a:pt x="292524" y="292524"/>
                </a:lnTo>
                <a:lnTo>
                  <a:pt x="0" y="2925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951379" y="7326224"/>
            <a:ext cx="267594" cy="263215"/>
          </a:xfrm>
          <a:custGeom>
            <a:avLst/>
            <a:gdLst/>
            <a:ahLst/>
            <a:cxnLst/>
            <a:rect r="r" b="b" t="t" l="l"/>
            <a:pathLst>
              <a:path h="263215" w="267594">
                <a:moveTo>
                  <a:pt x="0" y="0"/>
                </a:moveTo>
                <a:lnTo>
                  <a:pt x="267594" y="0"/>
                </a:lnTo>
                <a:lnTo>
                  <a:pt x="267594" y="263215"/>
                </a:lnTo>
                <a:lnTo>
                  <a:pt x="0" y="26321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349893" y="5143500"/>
            <a:ext cx="10204517" cy="3407047"/>
          </a:xfrm>
          <a:custGeom>
            <a:avLst/>
            <a:gdLst/>
            <a:ahLst/>
            <a:cxnLst/>
            <a:rect r="r" b="b" t="t" l="l"/>
            <a:pathLst>
              <a:path h="3407047" w="10204517">
                <a:moveTo>
                  <a:pt x="0" y="0"/>
                </a:moveTo>
                <a:lnTo>
                  <a:pt x="10204517" y="0"/>
                </a:lnTo>
                <a:lnTo>
                  <a:pt x="10204517" y="3407047"/>
                </a:lnTo>
                <a:lnTo>
                  <a:pt x="0" y="340704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1037" r="0" b="-1037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6781949" y="8788909"/>
            <a:ext cx="346022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8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53810" y="2748776"/>
            <a:ext cx="6719551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0"/>
              </a:lnSpc>
            </a:pPr>
            <a:r>
              <a:rPr lang="en-US" sz="5000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Workout Plan Recommendation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20072" y="4307701"/>
            <a:ext cx="6343637" cy="517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49"/>
              </a:lnSpc>
            </a:pPr>
            <a:r>
              <a:rPr lang="en-US" b="true" sz="2499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E</a:t>
            </a:r>
            <a:r>
              <a:rPr lang="en-US" b="true" sz="2499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ach user gets a structured schedule: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639765" y="4640523"/>
            <a:ext cx="3648235" cy="3117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17"/>
              </a:lnSpc>
            </a:pPr>
            <a:r>
              <a:rPr lang="en-US" sz="2422" b="true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Workout Types Offered:</a:t>
            </a:r>
          </a:p>
          <a:p>
            <a:pPr algn="just" marL="522957" indent="-261478" lvl="1">
              <a:lnSpc>
                <a:spcPts val="4117"/>
              </a:lnSpc>
              <a:buFont typeface="Arial"/>
              <a:buChar char="•"/>
            </a:pPr>
            <a:r>
              <a:rPr lang="en-US" sz="2422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C</a:t>
            </a:r>
            <a:r>
              <a:rPr lang="en-US" sz="2422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ardio</a:t>
            </a:r>
          </a:p>
          <a:p>
            <a:pPr algn="just" marL="522957" indent="-261478" lvl="1">
              <a:lnSpc>
                <a:spcPts val="4117"/>
              </a:lnSpc>
              <a:buFont typeface="Arial"/>
              <a:buChar char="•"/>
            </a:pPr>
            <a:r>
              <a:rPr lang="en-US" sz="2422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HIIT</a:t>
            </a:r>
          </a:p>
          <a:p>
            <a:pPr algn="just" marL="522957" indent="-261478" lvl="1">
              <a:lnSpc>
                <a:spcPts val="4117"/>
              </a:lnSpc>
              <a:buFont typeface="Arial"/>
              <a:buChar char="•"/>
            </a:pPr>
            <a:r>
              <a:rPr lang="en-US" sz="2422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Strength Training</a:t>
            </a:r>
          </a:p>
          <a:p>
            <a:pPr algn="just" marL="522957" indent="-261478" lvl="1">
              <a:lnSpc>
                <a:spcPts val="4117"/>
              </a:lnSpc>
              <a:buFont typeface="Arial"/>
              <a:buChar char="•"/>
            </a:pPr>
            <a:r>
              <a:rPr lang="en-US" sz="2422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Yoga / Flexibility</a:t>
            </a:r>
          </a:p>
          <a:p>
            <a:pPr algn="just">
              <a:lnSpc>
                <a:spcPts val="4117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5642706" y="8776979"/>
            <a:ext cx="3648235" cy="512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17"/>
              </a:lnSpc>
            </a:pPr>
            <a:r>
              <a:rPr lang="en-US" sz="2422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0" y="0"/>
            <a:ext cx="18288000" cy="1969218"/>
            <a:chOff x="0" y="0"/>
            <a:chExt cx="812800" cy="8752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7521"/>
            </a:xfrm>
            <a:custGeom>
              <a:avLst/>
              <a:gdLst/>
              <a:ahLst/>
              <a:cxnLst/>
              <a:rect r="r" b="b" t="t" l="l"/>
              <a:pathLst>
                <a:path h="8752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7521"/>
                  </a:lnTo>
                  <a:lnTo>
                    <a:pt x="0" y="87521"/>
                  </a:lnTo>
                  <a:close/>
                </a:path>
              </a:pathLst>
            </a:custGeom>
            <a:gradFill rotWithShape="true">
              <a:gsLst>
                <a:gs pos="0">
                  <a:srgbClr val="164876">
                    <a:alpha val="30000"/>
                  </a:srgbClr>
                </a:gs>
                <a:gs pos="100000">
                  <a:srgbClr val="3099FA">
                    <a:alpha val="30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812800" cy="125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5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50621" y="8762264"/>
            <a:ext cx="608679" cy="602564"/>
            <a:chOff x="0" y="0"/>
            <a:chExt cx="85797" cy="849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797" cy="84935"/>
            </a:xfrm>
            <a:custGeom>
              <a:avLst/>
              <a:gdLst/>
              <a:ahLst/>
              <a:cxnLst/>
              <a:rect r="r" b="b" t="t" l="l"/>
              <a:pathLst>
                <a:path h="84935" w="85797">
                  <a:moveTo>
                    <a:pt x="42467" y="0"/>
                  </a:moveTo>
                  <a:lnTo>
                    <a:pt x="43329" y="0"/>
                  </a:lnTo>
                  <a:cubicBezTo>
                    <a:pt x="54592" y="0"/>
                    <a:pt x="65394" y="4474"/>
                    <a:pt x="73358" y="12438"/>
                  </a:cubicBezTo>
                  <a:cubicBezTo>
                    <a:pt x="81322" y="20403"/>
                    <a:pt x="85797" y="31204"/>
                    <a:pt x="85797" y="42467"/>
                  </a:cubicBezTo>
                  <a:lnTo>
                    <a:pt x="85797" y="42467"/>
                  </a:lnTo>
                  <a:cubicBezTo>
                    <a:pt x="85797" y="65921"/>
                    <a:pt x="66783" y="84935"/>
                    <a:pt x="43329" y="84935"/>
                  </a:cubicBezTo>
                  <a:lnTo>
                    <a:pt x="42467" y="84935"/>
                  </a:lnTo>
                  <a:cubicBezTo>
                    <a:pt x="19013" y="84935"/>
                    <a:pt x="0" y="65921"/>
                    <a:pt x="0" y="42467"/>
                  </a:cubicBezTo>
                  <a:lnTo>
                    <a:pt x="0" y="42467"/>
                  </a:lnTo>
                  <a:cubicBezTo>
                    <a:pt x="0" y="19013"/>
                    <a:pt x="19013" y="0"/>
                    <a:pt x="424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164876">
                      <a:alpha val="100000"/>
                    </a:srgbClr>
                  </a:gs>
                  <a:gs pos="100000">
                    <a:srgbClr val="3099F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5797" cy="142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3463241">
            <a:off x="1218359" y="1977036"/>
            <a:ext cx="3970782" cy="8229600"/>
          </a:xfrm>
          <a:custGeom>
            <a:avLst/>
            <a:gdLst/>
            <a:ahLst/>
            <a:cxnLst/>
            <a:rect r="r" b="b" t="t" l="l"/>
            <a:pathLst>
              <a:path h="8229600" w="3970782">
                <a:moveTo>
                  <a:pt x="0" y="0"/>
                </a:moveTo>
                <a:lnTo>
                  <a:pt x="3970782" y="0"/>
                </a:lnTo>
                <a:lnTo>
                  <a:pt x="397078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955496" y="7253746"/>
            <a:ext cx="2714145" cy="2714145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0" t="-24906" r="0" b="-24906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5255162" y="8788908"/>
            <a:ext cx="1271165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781949" y="8788909"/>
            <a:ext cx="346022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9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09925" y="2234831"/>
            <a:ext cx="8115300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0"/>
              </a:lnSpc>
            </a:pPr>
            <a:r>
              <a:rPr lang="en-US" sz="5000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Workout Progress Tracking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4469330" y="1679214"/>
            <a:ext cx="5216690" cy="6763941"/>
          </a:xfrm>
          <a:custGeom>
            <a:avLst/>
            <a:gdLst/>
            <a:ahLst/>
            <a:cxnLst/>
            <a:rect r="r" b="b" t="t" l="l"/>
            <a:pathLst>
              <a:path h="6763941" w="5216690">
                <a:moveTo>
                  <a:pt x="0" y="0"/>
                </a:moveTo>
                <a:lnTo>
                  <a:pt x="5216690" y="0"/>
                </a:lnTo>
                <a:lnTo>
                  <a:pt x="5216690" y="6763941"/>
                </a:lnTo>
                <a:lnTo>
                  <a:pt x="0" y="67639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973044" y="7253746"/>
            <a:ext cx="2714145" cy="2714145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16666" t="0" r="-16666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1991988" y="7253746"/>
            <a:ext cx="2714145" cy="2714145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16666" t="0" r="-16666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9509925" y="3496047"/>
            <a:ext cx="13749894" cy="5114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9"/>
              </a:lnSpc>
            </a:pPr>
          </a:p>
          <a:p>
            <a:pPr algn="just" marL="518145" indent="-259072" lvl="1">
              <a:lnSpc>
                <a:spcPts val="407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User marks workouts as done/skipped.</a:t>
            </a:r>
          </a:p>
          <a:p>
            <a:pPr algn="just" marL="518145" indent="-259072" lvl="1">
              <a:lnSpc>
                <a:spcPts val="4079"/>
              </a:lnSpc>
              <a:buFont typeface="Arial"/>
              <a:buChar char="•"/>
            </a:pPr>
            <a:r>
              <a:rPr lang="en-US" sz="2399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Tracks how many sessions were completed.</a:t>
            </a:r>
          </a:p>
          <a:p>
            <a:pPr algn="just" marL="518145" indent="-259072" lvl="1">
              <a:lnSpc>
                <a:spcPts val="4079"/>
              </a:lnSpc>
              <a:buFont typeface="Arial"/>
              <a:buChar char="•"/>
            </a:pPr>
            <a:r>
              <a:rPr lang="en-US" sz="2399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Logic adjusts intensity or frequency:</a:t>
            </a:r>
          </a:p>
          <a:p>
            <a:pPr algn="just" marL="1036289" indent="-345430" lvl="2">
              <a:lnSpc>
                <a:spcPts val="4079"/>
              </a:lnSpc>
              <a:buFont typeface="Arial"/>
              <a:buChar char="⚬"/>
            </a:pPr>
            <a:r>
              <a:rPr lang="en-US" sz="2399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Missed workouts → reduce complexity</a:t>
            </a:r>
          </a:p>
          <a:p>
            <a:pPr algn="just" marL="1036289" indent="-345430" lvl="2">
              <a:lnSpc>
                <a:spcPts val="4079"/>
              </a:lnSpc>
              <a:buFont typeface="Arial"/>
              <a:buChar char="⚬"/>
            </a:pPr>
            <a:r>
              <a:rPr lang="en-US" sz="2399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Regular workouts → increase difficulty</a:t>
            </a:r>
          </a:p>
          <a:p>
            <a:pPr algn="just">
              <a:lnSpc>
                <a:spcPts val="4079"/>
              </a:lnSpc>
            </a:pPr>
          </a:p>
          <a:p>
            <a:pPr algn="just">
              <a:lnSpc>
                <a:spcPts val="4079"/>
              </a:lnSpc>
            </a:pPr>
          </a:p>
          <a:p>
            <a:pPr algn="just">
              <a:lnSpc>
                <a:spcPts val="4079"/>
              </a:lnSpc>
            </a:pPr>
          </a:p>
          <a:p>
            <a:pPr algn="just">
              <a:lnSpc>
                <a:spcPts val="4079"/>
              </a:lnSpc>
            </a:pP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-773315" y="3219728"/>
            <a:ext cx="2232546" cy="2232546"/>
          </a:xfrm>
          <a:custGeom>
            <a:avLst/>
            <a:gdLst/>
            <a:ahLst/>
            <a:cxnLst/>
            <a:rect r="r" b="b" t="t" l="l"/>
            <a:pathLst>
              <a:path h="2232546" w="2232546">
                <a:moveTo>
                  <a:pt x="0" y="0"/>
                </a:moveTo>
                <a:lnTo>
                  <a:pt x="2232546" y="0"/>
                </a:lnTo>
                <a:lnTo>
                  <a:pt x="2232546" y="2232546"/>
                </a:lnTo>
                <a:lnTo>
                  <a:pt x="0" y="22325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59231" y="7767504"/>
            <a:ext cx="994760" cy="994760"/>
          </a:xfrm>
          <a:custGeom>
            <a:avLst/>
            <a:gdLst/>
            <a:ahLst/>
            <a:cxnLst/>
            <a:rect r="r" b="b" t="t" l="l"/>
            <a:pathLst>
              <a:path h="994760" w="994760">
                <a:moveTo>
                  <a:pt x="0" y="0"/>
                </a:moveTo>
                <a:lnTo>
                  <a:pt x="994760" y="0"/>
                </a:lnTo>
                <a:lnTo>
                  <a:pt x="994760" y="994760"/>
                </a:lnTo>
                <a:lnTo>
                  <a:pt x="0" y="994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330633" y="2215781"/>
            <a:ext cx="540358" cy="540358"/>
          </a:xfrm>
          <a:custGeom>
            <a:avLst/>
            <a:gdLst/>
            <a:ahLst/>
            <a:cxnLst/>
            <a:rect r="r" b="b" t="t" l="l"/>
            <a:pathLst>
              <a:path h="540358" w="540358">
                <a:moveTo>
                  <a:pt x="0" y="0"/>
                </a:moveTo>
                <a:lnTo>
                  <a:pt x="540357" y="0"/>
                </a:lnTo>
                <a:lnTo>
                  <a:pt x="540357" y="540358"/>
                </a:lnTo>
                <a:lnTo>
                  <a:pt x="0" y="5403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0" y="32646"/>
            <a:ext cx="18288000" cy="1969218"/>
            <a:chOff x="0" y="0"/>
            <a:chExt cx="812800" cy="8752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7521"/>
            </a:xfrm>
            <a:custGeom>
              <a:avLst/>
              <a:gdLst/>
              <a:ahLst/>
              <a:cxnLst/>
              <a:rect r="r" b="b" t="t" l="l"/>
              <a:pathLst>
                <a:path h="8752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7521"/>
                  </a:lnTo>
                  <a:lnTo>
                    <a:pt x="0" y="87521"/>
                  </a:lnTo>
                  <a:close/>
                </a:path>
              </a:pathLst>
            </a:custGeom>
            <a:gradFill rotWithShape="true">
              <a:gsLst>
                <a:gs pos="0">
                  <a:srgbClr val="164876">
                    <a:alpha val="30000"/>
                  </a:srgbClr>
                </a:gs>
                <a:gs pos="100000">
                  <a:srgbClr val="3099FA">
                    <a:alpha val="30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12800" cy="125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DAGnncTyTVI</dc:identifier>
  <dcterms:modified xsi:type="dcterms:W3CDTF">2011-08-01T06:04:30Z</dcterms:modified>
  <cp:revision>1</cp:revision>
  <dc:title>Blue Gradient Modern Artificial Intelligence Presentation</dc:title>
</cp:coreProperties>
</file>